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0" r:id="rId6"/>
    <p:sldId id="267" r:id="rId7"/>
    <p:sldId id="268" r:id="rId8"/>
    <p:sldId id="269" r:id="rId9"/>
    <p:sldId id="270" r:id="rId10"/>
    <p:sldId id="271" r:id="rId11"/>
    <p:sldId id="272" r:id="rId12"/>
    <p:sldId id="273" r:id="rId13"/>
    <p:sldId id="274" r:id="rId14"/>
    <p:sldId id="275"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CE8422-31FC-4B9C-A965-914B937CE71C}" type="datetimeFigureOut">
              <a:rPr lang="en-US" smtClean="0"/>
              <a:pPr/>
              <a:t>4/17/2019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641C33-8665-44F2-9755-50AC0F6C77D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4641C33-8665-44F2-9755-50AC0F6C77DB}"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9D54426-0D55-4090-B26D-21FDF2AF54E8}" type="datetimeFigureOut">
              <a:rPr lang="en-US" smtClean="0"/>
              <a:pPr/>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54426-0D55-4090-B26D-21FDF2AF54E8}" type="datetimeFigureOut">
              <a:rPr lang="en-US" smtClean="0"/>
              <a:pPr/>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54426-0D55-4090-B26D-21FDF2AF54E8}" type="datetimeFigureOut">
              <a:rPr lang="en-US" smtClean="0"/>
              <a:pPr/>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D54426-0D55-4090-B26D-21FDF2AF54E8}" type="datetimeFigureOut">
              <a:rPr lang="en-US" smtClean="0"/>
              <a:pPr/>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D54426-0D55-4090-B26D-21FDF2AF54E8}" type="datetimeFigureOut">
              <a:rPr lang="en-US" smtClean="0"/>
              <a:pPr/>
              <a:t>4/17/2019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D54426-0D55-4090-B26D-21FDF2AF54E8}" type="datetimeFigureOut">
              <a:rPr lang="en-US" smtClean="0"/>
              <a:pPr/>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D54426-0D55-4090-B26D-21FDF2AF54E8}" type="datetimeFigureOut">
              <a:rPr lang="en-US" smtClean="0"/>
              <a:pPr/>
              <a:t>4/17/2019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D54426-0D55-4090-B26D-21FDF2AF54E8}" type="datetimeFigureOut">
              <a:rPr lang="en-US" smtClean="0"/>
              <a:pPr/>
              <a:t>4/17/2019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54426-0D55-4090-B26D-21FDF2AF54E8}" type="datetimeFigureOut">
              <a:rPr lang="en-US" smtClean="0"/>
              <a:pPr/>
              <a:t>4/17/2019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D54426-0D55-4090-B26D-21FDF2AF54E8}" type="datetimeFigureOut">
              <a:rPr lang="en-US" smtClean="0"/>
              <a:pPr/>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D54426-0D55-4090-B26D-21FDF2AF54E8}" type="datetimeFigureOut">
              <a:rPr lang="en-US" smtClean="0"/>
              <a:pPr/>
              <a:t>4/17/2019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D54426-0D55-4090-B26D-21FDF2AF54E8}" type="datetimeFigureOut">
              <a:rPr lang="en-US" smtClean="0"/>
              <a:pPr/>
              <a:t>4/17/2019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ABB29F-3037-42C2-9F64-68E0AE35FE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828800" y="1941255"/>
            <a:ext cx="52578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1"/>
            <a:r>
              <a:rPr lang="ar-IQ" sz="8000" b="1" dirty="0">
                <a:solidFill>
                  <a:srgbClr val="FF0000"/>
                </a:solidFill>
              </a:rPr>
              <a:t>الطاقة  </a:t>
            </a:r>
            <a:r>
              <a:rPr lang="en-US" sz="8000" b="1" dirty="0">
                <a:solidFill>
                  <a:srgbClr val="FF0000"/>
                </a:solidFill>
              </a:rPr>
              <a:t>Energy</a:t>
            </a:r>
            <a:endParaRPr lang="en-US" sz="8000" dirty="0">
              <a:solidFill>
                <a:srgbClr val="FF0000"/>
              </a:solidFill>
            </a:endParaRPr>
          </a:p>
        </p:txBody>
      </p:sp>
    </p:spTree>
  </p:cSld>
  <p:clrMapOvr>
    <a:masterClrMapping/>
  </p:clrMapOvr>
  <p:transition spd="slow">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4"/>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p:nvPr/>
        </p:nvPicPr>
        <p:blipFill>
          <a:blip r:embed="rId2" cstate="print"/>
          <a:srcRect/>
          <a:stretch>
            <a:fillRect/>
          </a:stretch>
        </p:blipFill>
        <p:spPr bwMode="auto">
          <a:xfrm>
            <a:off x="4876800" y="1524000"/>
            <a:ext cx="4014787" cy="3733800"/>
          </a:xfrm>
          <a:prstGeom prst="rect">
            <a:avLst/>
          </a:prstGeom>
          <a:noFill/>
          <a:ln w="9525">
            <a:noFill/>
            <a:miter lim="800000"/>
            <a:headEnd/>
            <a:tailEnd/>
          </a:ln>
        </p:spPr>
      </p:pic>
      <p:pic>
        <p:nvPicPr>
          <p:cNvPr id="7" name="Picture 6"/>
          <p:cNvPicPr/>
          <p:nvPr/>
        </p:nvPicPr>
        <p:blipFill>
          <a:blip r:embed="rId3" cstate="print"/>
          <a:srcRect/>
          <a:stretch>
            <a:fillRect/>
          </a:stretch>
        </p:blipFill>
        <p:spPr bwMode="auto">
          <a:xfrm>
            <a:off x="381000" y="1524000"/>
            <a:ext cx="3714750" cy="3657600"/>
          </a:xfrm>
          <a:prstGeom prst="rect">
            <a:avLst/>
          </a:prstGeom>
          <a:noFill/>
          <a:ln w="9525">
            <a:noFill/>
            <a:miter lim="800000"/>
            <a:headEnd/>
            <a:tailEnd/>
          </a:ln>
        </p:spPr>
      </p:pic>
      <p:sp>
        <p:nvSpPr>
          <p:cNvPr id="4097" name="Rectangle 1"/>
          <p:cNvSpPr>
            <a:spLocks noChangeArrowheads="1"/>
          </p:cNvSpPr>
          <p:nvPr/>
        </p:nvSpPr>
        <p:spPr bwMode="auto">
          <a:xfrm>
            <a:off x="228600" y="5443464"/>
            <a:ext cx="86868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400" b="0" i="0" u="none" strike="noStrike" cap="none" normalizeH="0" baseline="0" dirty="0">
                <a:ln>
                  <a:noFill/>
                </a:ln>
                <a:effectLst/>
                <a:latin typeface="Times New Roman" pitchFamily="18" charset="0"/>
                <a:ea typeface="Calibri" pitchFamily="34" charset="0"/>
                <a:cs typeface="Times New Roman" pitchFamily="18" charset="0"/>
              </a:rPr>
              <a:t>ا</a:t>
            </a:r>
            <a:r>
              <a:rPr kumimoji="0" lang="ar-IQ" sz="2400" b="1" i="0" u="none" strike="noStrike" cap="none" normalizeH="0" baseline="0" dirty="0">
                <a:ln>
                  <a:noFill/>
                </a:ln>
                <a:effectLst/>
                <a:latin typeface="Times New Roman" pitchFamily="18" charset="0"/>
                <a:ea typeface="Calibri" pitchFamily="34" charset="0"/>
                <a:cs typeface="Times New Roman" pitchFamily="18" charset="0"/>
              </a:rPr>
              <a:t>لشكل :يوضح تركيب </a:t>
            </a: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NAD </a:t>
            </a:r>
            <a:r>
              <a:rPr kumimoji="0" lang="ar-IQ" sz="2400" b="1" i="0" u="none" strike="noStrike" cap="none" normalizeH="0" baseline="0" dirty="0">
                <a:ln>
                  <a:noFill/>
                </a:ln>
                <a:effectLst/>
                <a:latin typeface="Times New Roman" pitchFamily="18" charset="0"/>
                <a:ea typeface="Calibri" pitchFamily="34" charset="0"/>
                <a:cs typeface="Times New Roman" pitchFamily="18" charset="0"/>
              </a:rPr>
              <a:t>  حيث يوضح الشكل </a:t>
            </a: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(A) </a:t>
            </a:r>
            <a:r>
              <a:rPr kumimoji="0" lang="ar-IQ" sz="2400" b="1" i="0" u="none" strike="noStrike" cap="none" normalizeH="0" baseline="0" dirty="0">
                <a:ln>
                  <a:noFill/>
                </a:ln>
                <a:effectLst/>
                <a:latin typeface="Times New Roman" pitchFamily="18" charset="0"/>
                <a:ea typeface="Calibri" pitchFamily="34" charset="0"/>
                <a:cs typeface="Times New Roman" pitchFamily="18" charset="0"/>
              </a:rPr>
              <a:t>  تركيب </a:t>
            </a: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NADP</a:t>
            </a:r>
            <a:r>
              <a:rPr kumimoji="0" lang="en-US" sz="2400" b="1" i="0" u="none" strike="noStrike" cap="none" normalizeH="0" baseline="30000" dirty="0">
                <a:ln>
                  <a:noFill/>
                </a:ln>
                <a:effectLst/>
                <a:latin typeface="Times New Roman" pitchFamily="18" charset="0"/>
                <a:ea typeface="Calibri" pitchFamily="34" charset="0"/>
                <a:cs typeface="Times New Roman" pitchFamily="18" charset="0"/>
              </a:rPr>
              <a:t>+</a:t>
            </a: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 </a:t>
            </a:r>
            <a:r>
              <a:rPr kumimoji="0" lang="ar-IQ" sz="2400" b="1" i="0" u="none" strike="noStrike" cap="none" normalizeH="0" baseline="0" dirty="0">
                <a:ln>
                  <a:noFill/>
                </a:ln>
                <a:effectLst/>
                <a:latin typeface="Times New Roman" pitchFamily="18" charset="0"/>
                <a:ea typeface="Calibri" pitchFamily="34" charset="0"/>
                <a:cs typeface="Times New Roman" pitchFamily="18" charset="0"/>
              </a:rPr>
              <a:t> بينما  الشكل </a:t>
            </a: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(B) </a:t>
            </a:r>
            <a:r>
              <a:rPr kumimoji="0" lang="ar-IQ" sz="2400" b="1" i="0" u="none" strike="noStrike" cap="none" normalizeH="0" baseline="0" dirty="0">
                <a:ln>
                  <a:noFill/>
                </a:ln>
                <a:effectLst/>
                <a:latin typeface="Times New Roman" pitchFamily="18" charset="0"/>
                <a:ea typeface="Calibri" pitchFamily="34" charset="0"/>
                <a:cs typeface="Times New Roman" pitchFamily="18" charset="0"/>
              </a:rPr>
              <a:t> يوضح </a:t>
            </a: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NAD </a:t>
            </a:r>
            <a:r>
              <a:rPr kumimoji="0" lang="ar-IQ" sz="2400" b="1" i="0" u="none" strike="noStrike" cap="none" normalizeH="0" baseline="0" dirty="0">
                <a:ln>
                  <a:noFill/>
                </a:ln>
                <a:effectLst/>
                <a:latin typeface="Times New Roman" pitchFamily="18" charset="0"/>
                <a:ea typeface="Calibri" pitchFamily="34" charset="0"/>
                <a:cs typeface="Times New Roman" pitchFamily="18" charset="0"/>
              </a:rPr>
              <a:t> و </a:t>
            </a: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NADH </a:t>
            </a:r>
            <a:r>
              <a:rPr kumimoji="0" lang="ar-IQ" sz="2400" b="1" i="0" u="none" strike="noStrike" cap="none" normalizeH="0" baseline="0" dirty="0">
                <a:ln>
                  <a:noFill/>
                </a:ln>
                <a:effectLst/>
                <a:latin typeface="Times New Roman" pitchFamily="18" charset="0"/>
                <a:ea typeface="Calibri" pitchFamily="34" charset="0"/>
                <a:cs typeface="Times New Roman" pitchFamily="18" charset="0"/>
              </a:rPr>
              <a:t> والمادة المختزلة  </a:t>
            </a: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SH</a:t>
            </a:r>
            <a:r>
              <a:rPr kumimoji="0" lang="en-US" sz="2400" b="1" i="0" u="none" strike="noStrike" cap="none" normalizeH="0" baseline="-30000" dirty="0">
                <a:ln>
                  <a:noFill/>
                </a:ln>
                <a:effectLst/>
                <a:latin typeface="Times New Roman" pitchFamily="18" charset="0"/>
                <a:ea typeface="Calibri" pitchFamily="34" charset="0"/>
                <a:cs typeface="Times New Roman" pitchFamily="18" charset="0"/>
              </a:rPr>
              <a:t>2</a:t>
            </a:r>
            <a:r>
              <a:rPr kumimoji="0" lang="ar-IQ" sz="1400" b="1" i="0" u="none" strike="noStrike" cap="none" normalizeH="0" baseline="-30000" dirty="0">
                <a:ln>
                  <a:noFill/>
                </a:ln>
                <a:effectLst/>
                <a:latin typeface="Times New Roman" pitchFamily="18" charset="0"/>
                <a:ea typeface="Calibri" pitchFamily="34" charset="0"/>
                <a:cs typeface="Times New Roman" pitchFamily="18" charset="0"/>
              </a:rPr>
              <a:t>  </a:t>
            </a:r>
            <a:r>
              <a:rPr kumimoji="0" lang="ar-IQ" sz="1600" b="1" i="0" u="none" strike="noStrike" cap="none" normalizeH="0" baseline="-30000" dirty="0">
                <a:ln>
                  <a:noFill/>
                </a:ln>
                <a:effectLst/>
                <a:latin typeface="Times New Roman" pitchFamily="18" charset="0"/>
                <a:ea typeface="Calibri" pitchFamily="34" charset="0"/>
                <a:cs typeface="Times New Roman" pitchFamily="18" charset="0"/>
              </a:rPr>
              <a:t>.</a:t>
            </a:r>
            <a:endParaRPr kumimoji="0" lang="ar-IQ" sz="1800" b="1" i="0" u="none" strike="noStrike" cap="none" normalizeH="0" baseline="0" dirty="0">
              <a:ln>
                <a:noFill/>
              </a:ln>
              <a:effectLst/>
              <a:latin typeface="Arial" pitchFamily="34" charset="0"/>
              <a:cs typeface="Arial" pitchFamily="34" charset="0"/>
            </a:endParaRPr>
          </a:p>
        </p:txBody>
      </p:sp>
    </p:spTree>
  </p:cSld>
  <p:clrMapOvr>
    <a:masterClrMapping/>
  </p:clrMapOvr>
  <p:transition spd="slow">
    <p:wheel spokes="8"/>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2" name="Rectangle 10"/>
          <p:cNvSpPr>
            <a:spLocks noChangeArrowheads="1"/>
          </p:cNvSpPr>
          <p:nvPr/>
        </p:nvSpPr>
        <p:spPr bwMode="auto">
          <a:xfrm>
            <a:off x="0" y="9144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44043" name="Rectangle 11"/>
          <p:cNvSpPr>
            <a:spLocks noChangeArrowheads="1"/>
          </p:cNvSpPr>
          <p:nvPr/>
        </p:nvSpPr>
        <p:spPr bwMode="auto">
          <a:xfrm>
            <a:off x="0" y="1600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3073" name="Picture 1"/>
          <p:cNvPicPr>
            <a:picLocks noChangeAspect="1" noChangeArrowheads="1"/>
          </p:cNvPicPr>
          <p:nvPr/>
        </p:nvPicPr>
        <p:blipFill>
          <a:blip r:embed="rId2" cstate="print"/>
          <a:srcRect/>
          <a:stretch>
            <a:fillRect/>
          </a:stretch>
        </p:blipFill>
        <p:spPr bwMode="auto">
          <a:xfrm>
            <a:off x="304800" y="228600"/>
            <a:ext cx="8458200" cy="6400800"/>
          </a:xfrm>
          <a:prstGeom prst="rect">
            <a:avLst/>
          </a:prstGeom>
          <a:noFill/>
          <a:ln w="9525">
            <a:noFill/>
            <a:miter lim="800000"/>
            <a:headEnd/>
            <a:tailEnd/>
          </a:ln>
          <a:effectLst/>
        </p:spPr>
      </p:pic>
    </p:spTree>
  </p:cSld>
  <p:clrMapOvr>
    <a:masterClrMapping/>
  </p:clrMapOvr>
  <p:transition spd="slow">
    <p:comb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28600" y="1219200"/>
            <a:ext cx="86868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1" fontAlgn="base">
              <a:spcBef>
                <a:spcPct val="0"/>
              </a:spcBef>
              <a:spcAft>
                <a:spcPct val="0"/>
              </a:spcAft>
            </a:pPr>
            <a:r>
              <a:rPr lang="ar-SA" sz="2400" b="1" dirty="0">
                <a:solidFill>
                  <a:schemeClr val="tx1">
                    <a:lumMod val="85000"/>
                  </a:schemeClr>
                </a:solidFill>
                <a:latin typeface="Times New Roman" pitchFamily="18" charset="0"/>
                <a:ea typeface="Calibri" pitchFamily="34" charset="0"/>
                <a:cs typeface="Times New Roman" pitchFamily="18" charset="0"/>
              </a:rPr>
              <a:t>ان انتقال الالكترون مهم في التنفس الهوائي واللاهوائي والتغذية الكيميائية وعملية البناء الضوئي </a:t>
            </a:r>
            <a:r>
              <a:rPr kumimoji="0" lang="ar-SA" sz="2400" b="1" i="0" u="none" strike="noStrike" cap="none" normalizeH="0" baseline="0" dirty="0">
                <a:ln>
                  <a:noFill/>
                </a:ln>
                <a:solidFill>
                  <a:schemeClr val="tx1">
                    <a:lumMod val="85000"/>
                  </a:schemeClr>
                </a:solidFill>
                <a:effectLst/>
                <a:latin typeface="Times New Roman" pitchFamily="18" charset="0"/>
                <a:ea typeface="Calibri" pitchFamily="34" charset="0"/>
                <a:cs typeface="Times New Roman" pitchFamily="18" charset="0"/>
              </a:rPr>
              <a:t>اذ ان الالكترونات لتتحرك في الخلية تحتاج مشاركة من حامل مثل </a:t>
            </a:r>
            <a:r>
              <a:rPr kumimoji="0" lang="en-US" sz="24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NAD</a:t>
            </a:r>
            <a:r>
              <a:rPr kumimoji="0" lang="ar-SA" sz="2400" b="1" i="0" u="none" strike="noStrike" cap="none" normalizeH="0" baseline="0" dirty="0">
                <a:ln>
                  <a:noFill/>
                </a:ln>
                <a:solidFill>
                  <a:schemeClr val="tx1">
                    <a:lumMod val="85000"/>
                  </a:schemeClr>
                </a:solidFill>
                <a:effectLst/>
                <a:latin typeface="Times New Roman" pitchFamily="18" charset="0"/>
                <a:ea typeface="Calibri" pitchFamily="34" charset="0"/>
                <a:cs typeface="Times New Roman" pitchFamily="18" charset="0"/>
              </a:rPr>
              <a:t> و</a:t>
            </a:r>
            <a:r>
              <a:rPr kumimoji="0" lang="en-US" sz="24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NADP</a:t>
            </a:r>
            <a:r>
              <a:rPr kumimoji="0" lang="en-US" sz="2400" b="1" i="0" u="none" strike="noStrike" cap="none" normalizeH="0" baseline="30000" dirty="0">
                <a:ln>
                  <a:noFill/>
                </a:ln>
                <a:solidFill>
                  <a:srgbClr val="FF0000"/>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a:ln>
                  <a:noFill/>
                </a:ln>
                <a:solidFill>
                  <a:schemeClr val="tx1">
                    <a:lumMod val="85000"/>
                  </a:schemeClr>
                </a:solidFill>
                <a:effectLst/>
                <a:latin typeface="Times New Roman" pitchFamily="18" charset="0"/>
                <a:ea typeface="Calibri" pitchFamily="34" charset="0"/>
                <a:cs typeface="Times New Roman" pitchFamily="18" charset="0"/>
              </a:rPr>
              <a:t>وكلاهما يمكنه ان ينقل الكترونيين انثين وبروتون واحد من المانح بينما البروتون الثاني يتحرر. هناك  حوامل الكترونات مهمة اخرى تنقل الالكترون بطرق مختلفة مثلا </a:t>
            </a:r>
            <a:r>
              <a:rPr kumimoji="0" lang="en-US" sz="2400" b="1" i="0" u="none" strike="noStrike" cap="none" normalizeH="0" baseline="0" dirty="0" err="1">
                <a:ln>
                  <a:noFill/>
                </a:ln>
                <a:solidFill>
                  <a:srgbClr val="FF0000"/>
                </a:solidFill>
                <a:effectLst/>
                <a:latin typeface="Times New Roman" pitchFamily="18" charset="0"/>
                <a:ea typeface="Calibri" pitchFamily="34" charset="0"/>
                <a:cs typeface="Times New Roman" pitchFamily="18" charset="0"/>
              </a:rPr>
              <a:t>Flavin</a:t>
            </a:r>
            <a:r>
              <a:rPr kumimoji="0" lang="en-US" sz="24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 adenine </a:t>
            </a:r>
            <a:r>
              <a:rPr kumimoji="0" lang="en-US" sz="2400" b="1" i="0" u="none" strike="noStrike" cap="none" normalizeH="0" baseline="0" dirty="0" err="1">
                <a:ln>
                  <a:noFill/>
                </a:ln>
                <a:solidFill>
                  <a:srgbClr val="FF0000"/>
                </a:solidFill>
                <a:effectLst/>
                <a:latin typeface="Times New Roman" pitchFamily="18" charset="0"/>
                <a:ea typeface="Calibri" pitchFamily="34" charset="0"/>
                <a:cs typeface="Times New Roman" pitchFamily="18" charset="0"/>
              </a:rPr>
              <a:t>dinucleotide</a:t>
            </a:r>
            <a:r>
              <a:rPr kumimoji="0" lang="en-US" sz="24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 (FAD) and </a:t>
            </a:r>
            <a:r>
              <a:rPr kumimoji="0" lang="en-US" sz="2400" b="1" i="0" u="none" strike="noStrike" cap="none" normalizeH="0" baseline="0" dirty="0" err="1">
                <a:ln>
                  <a:noFill/>
                </a:ln>
                <a:solidFill>
                  <a:srgbClr val="FF0000"/>
                </a:solidFill>
                <a:effectLst/>
                <a:latin typeface="Times New Roman" pitchFamily="18" charset="0"/>
                <a:ea typeface="Calibri" pitchFamily="34" charset="0"/>
                <a:cs typeface="Times New Roman" pitchFamily="18" charset="0"/>
              </a:rPr>
              <a:t>flavin</a:t>
            </a:r>
            <a:r>
              <a:rPr kumimoji="0" lang="en-US" sz="24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a:ln>
                  <a:noFill/>
                </a:ln>
                <a:solidFill>
                  <a:schemeClr val="tx1">
                    <a:lumMod val="85000"/>
                  </a:schemeClr>
                </a:solidFill>
                <a:effectLst/>
                <a:latin typeface="Times New Roman" pitchFamily="18" charset="0"/>
                <a:ea typeface="Calibri" pitchFamily="34" charset="0"/>
                <a:cs typeface="Times New Roman" pitchFamily="18" charset="0"/>
              </a:rPr>
              <a:t>mononucleotide (</a:t>
            </a:r>
            <a:r>
              <a:rPr kumimoji="0" lang="en-US" sz="24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FMN</a:t>
            </a:r>
            <a:r>
              <a:rPr kumimoji="0" lang="en-US" sz="2400" b="1" i="0" u="none" strike="noStrike" cap="none" normalizeH="0" baseline="0" dirty="0">
                <a:ln>
                  <a:noFill/>
                </a:ln>
                <a:solidFill>
                  <a:schemeClr val="tx1">
                    <a:lumMod val="85000"/>
                  </a:schemeClr>
                </a:solidFill>
                <a:effectLst/>
                <a:latin typeface="Times New Roman" pitchFamily="18" charset="0"/>
                <a:ea typeface="Calibri" pitchFamily="34" charset="0"/>
                <a:cs typeface="Times New Roman" pitchFamily="18" charset="0"/>
              </a:rPr>
              <a:t>)</a:t>
            </a:r>
            <a:r>
              <a:rPr kumimoji="0" lang="ar-SA" sz="2400" b="1" i="0" u="none" strike="noStrike" cap="none" normalizeH="0" baseline="0" dirty="0">
                <a:ln>
                  <a:noFill/>
                </a:ln>
                <a:solidFill>
                  <a:schemeClr val="tx1">
                    <a:lumMod val="85000"/>
                  </a:schemeClr>
                </a:solidFill>
                <a:effectLst/>
                <a:latin typeface="Times New Roman" pitchFamily="18" charset="0"/>
                <a:ea typeface="Calibri" pitchFamily="34" charset="0"/>
                <a:cs typeface="Times New Roman" pitchFamily="18" charset="0"/>
              </a:rPr>
              <a:t> كل منهما يمكنه حمل الكترونين اثنين وبروتونين اثنين في نظام حلقي معقد ويحمل كل منهما بروتين يطلق علية (</a:t>
            </a:r>
            <a:r>
              <a:rPr kumimoji="0" lang="en-US" sz="2400" b="1" i="0" u="none" strike="noStrike" cap="none" normalizeH="0" baseline="0" dirty="0" err="1">
                <a:ln>
                  <a:noFill/>
                </a:ln>
                <a:solidFill>
                  <a:srgbClr val="FF0000"/>
                </a:solidFill>
                <a:effectLst/>
                <a:latin typeface="Times New Roman" pitchFamily="18" charset="0"/>
                <a:ea typeface="Calibri" pitchFamily="34" charset="0"/>
                <a:cs typeface="Times New Roman" pitchFamily="18" charset="0"/>
              </a:rPr>
              <a:t>flavoproteins</a:t>
            </a:r>
            <a:r>
              <a:rPr kumimoji="0" lang="ar-SA" sz="2400" b="1" i="0" u="none" strike="noStrike" cap="none" normalizeH="0" baseline="0" dirty="0">
                <a:ln>
                  <a:noFill/>
                </a:ln>
                <a:solidFill>
                  <a:schemeClr val="tx1">
                    <a:lumMod val="85000"/>
                  </a:schemeClr>
                </a:solidFill>
                <a:effectLst/>
                <a:latin typeface="Times New Roman" pitchFamily="18" charset="0"/>
                <a:ea typeface="Calibri" pitchFamily="34" charset="0"/>
                <a:cs typeface="Times New Roman" pitchFamily="18" charset="0"/>
              </a:rPr>
              <a:t>) ، اضافة الى ذلك </a:t>
            </a:r>
            <a:r>
              <a:rPr kumimoji="0" lang="en-US" sz="24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Coenzyme Q (</a:t>
            </a:r>
            <a:r>
              <a:rPr kumimoji="0" lang="en-US" sz="2400" b="1" i="0" u="none" strike="noStrike" cap="none" normalizeH="0" baseline="0" dirty="0" err="1">
                <a:ln>
                  <a:noFill/>
                </a:ln>
                <a:solidFill>
                  <a:srgbClr val="FF0000"/>
                </a:solidFill>
                <a:effectLst/>
                <a:latin typeface="Times New Roman" pitchFamily="18" charset="0"/>
                <a:ea typeface="Calibri" pitchFamily="34" charset="0"/>
                <a:cs typeface="Times New Roman" pitchFamily="18" charset="0"/>
              </a:rPr>
              <a:t>CoQ</a:t>
            </a:r>
            <a:r>
              <a:rPr kumimoji="0" lang="en-US" sz="24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a:ln>
                  <a:noFill/>
                </a:ln>
                <a:solidFill>
                  <a:schemeClr val="tx1">
                    <a:lumMod val="85000"/>
                  </a:schemeClr>
                </a:solidFill>
                <a:effectLst/>
                <a:latin typeface="Times New Roman" pitchFamily="18" charset="0"/>
                <a:ea typeface="Calibri" pitchFamily="34" charset="0"/>
                <a:cs typeface="Times New Roman" pitchFamily="18" charset="0"/>
              </a:rPr>
              <a:t>او مايعرف بـ (</a:t>
            </a:r>
            <a:r>
              <a:rPr lang="en-US" sz="2400" b="1" dirty="0" err="1">
                <a:solidFill>
                  <a:srgbClr val="FF0000"/>
                </a:solidFill>
                <a:latin typeface="Times New Roman" pitchFamily="18" charset="0"/>
                <a:ea typeface="Calibri" pitchFamily="34" charset="0"/>
                <a:cs typeface="Times New Roman" pitchFamily="18" charset="0"/>
              </a:rPr>
              <a:t>unbiquinoe</a:t>
            </a:r>
            <a:r>
              <a:rPr kumimoji="0" lang="ar-SA" sz="2400" b="1" i="0" u="none" strike="noStrike" cap="none" normalizeH="0" baseline="0" dirty="0">
                <a:ln>
                  <a:noFill/>
                </a:ln>
                <a:solidFill>
                  <a:schemeClr val="tx1">
                    <a:lumMod val="85000"/>
                  </a:schemeClr>
                </a:solidFill>
                <a:effectLst/>
                <a:latin typeface="Times New Roman" pitchFamily="18" charset="0"/>
                <a:ea typeface="Calibri" pitchFamily="34" charset="0"/>
                <a:cs typeface="Times New Roman" pitchFamily="18" charset="0"/>
              </a:rPr>
              <a:t>) والذي يقوم بنقل الالكترون والبروتون في العديد من السلاسل التنفسية . ايضا (</a:t>
            </a:r>
            <a:r>
              <a:rPr kumimoji="0" lang="en-US" sz="2400" b="1" i="0" u="none" strike="noStrike" cap="none" normalizeH="0" baseline="0" dirty="0" err="1">
                <a:ln>
                  <a:noFill/>
                </a:ln>
                <a:solidFill>
                  <a:srgbClr val="FF0000"/>
                </a:solidFill>
                <a:effectLst/>
                <a:latin typeface="Times New Roman" pitchFamily="18" charset="0"/>
                <a:ea typeface="Calibri" pitchFamily="34" charset="0"/>
                <a:cs typeface="Times New Roman" pitchFamily="18" charset="0"/>
              </a:rPr>
              <a:t>Cytochromes</a:t>
            </a:r>
            <a:r>
              <a:rPr kumimoji="0" lang="ar-SA" sz="2400" b="1" i="0" u="none" strike="noStrike" cap="none" normalizeH="0" baseline="0" dirty="0">
                <a:ln>
                  <a:noFill/>
                </a:ln>
                <a:solidFill>
                  <a:schemeClr val="tx1">
                    <a:lumMod val="85000"/>
                  </a:schemeClr>
                </a:solidFill>
                <a:effectLst/>
                <a:latin typeface="Times New Roman" pitchFamily="18" charset="0"/>
                <a:ea typeface="Calibri" pitchFamily="34" charset="0"/>
                <a:cs typeface="Times New Roman" pitchFamily="18" charset="0"/>
              </a:rPr>
              <a:t>) والعديد من الحوامل التي تستخدم ذرة الحديد لنقل الالكترون بواسطة الاكسدة العكسية وتفاعلات الاختزال .</a:t>
            </a:r>
            <a:endParaRPr kumimoji="0" lang="ar-SA" sz="2400" b="0" i="0" u="none" strike="noStrike" cap="none" normalizeH="0" baseline="0" dirty="0">
              <a:ln>
                <a:noFill/>
              </a:ln>
              <a:solidFill>
                <a:schemeClr val="tx1">
                  <a:lumMod val="85000"/>
                </a:schemeClr>
              </a:solidFill>
              <a:effectLst/>
              <a:latin typeface="Arial" pitchFamily="34" charset="0"/>
              <a:cs typeface="Arial" pitchFamily="34" charset="0"/>
            </a:endParaRPr>
          </a:p>
        </p:txBody>
      </p:sp>
    </p:spTree>
  </p:cSld>
  <p:clrMapOvr>
    <a:masterClrMapping/>
  </p:clrMapOvr>
  <p:transition spd="slow">
    <p:comb/>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988" name="Rectangle 4"/>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pic>
        <p:nvPicPr>
          <p:cNvPr id="1025" name="Picture 1"/>
          <p:cNvPicPr>
            <a:picLocks noChangeAspect="1" noChangeArrowheads="1"/>
          </p:cNvPicPr>
          <p:nvPr/>
        </p:nvPicPr>
        <p:blipFill>
          <a:blip r:embed="rId2" cstate="print"/>
          <a:srcRect/>
          <a:stretch>
            <a:fillRect/>
          </a:stretch>
        </p:blipFill>
        <p:spPr bwMode="auto">
          <a:xfrm>
            <a:off x="762000" y="304800"/>
            <a:ext cx="7391399" cy="6248400"/>
          </a:xfrm>
          <a:prstGeom prst="rect">
            <a:avLst/>
          </a:prstGeom>
          <a:noFill/>
          <a:ln w="9525">
            <a:noFill/>
            <a:miter lim="800000"/>
            <a:headEnd/>
            <a:tailEnd/>
          </a:ln>
          <a:effectLst/>
        </p:spPr>
      </p:pic>
    </p:spTree>
  </p:cSld>
  <p:clrMapOvr>
    <a:masterClrMapping/>
  </p:clrMapOvr>
  <p:transition spd="slow">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988" name="Rectangle 4"/>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33793" name="Rectangle 1"/>
          <p:cNvSpPr>
            <a:spLocks noChangeArrowheads="1"/>
          </p:cNvSpPr>
          <p:nvPr/>
        </p:nvSpPr>
        <p:spPr bwMode="auto">
          <a:xfrm>
            <a:off x="457200" y="1371600"/>
            <a:ext cx="83058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a:ln>
                  <a:noFill/>
                </a:ln>
                <a:effectLst/>
                <a:latin typeface="Times New Roman" pitchFamily="18" charset="0"/>
                <a:ea typeface="Calibri" pitchFamily="34" charset="0"/>
                <a:cs typeface="Times New Roman" pitchFamily="18" charset="0"/>
              </a:rPr>
              <a:t>في الـ (</a:t>
            </a:r>
            <a:r>
              <a:rPr kumimoji="0" lang="en-US" sz="2400" b="1" i="0" u="none" strike="noStrike" cap="none" normalizeH="0" baseline="0" dirty="0" err="1">
                <a:ln>
                  <a:noFill/>
                </a:ln>
                <a:solidFill>
                  <a:srgbClr val="00B0F0"/>
                </a:solidFill>
                <a:effectLst/>
                <a:latin typeface="Times New Roman" pitchFamily="18" charset="0"/>
                <a:ea typeface="Calibri" pitchFamily="34" charset="0"/>
                <a:cs typeface="Times New Roman" pitchFamily="18" charset="0"/>
              </a:rPr>
              <a:t>Cytochromes</a:t>
            </a:r>
            <a:r>
              <a:rPr kumimoji="0" lang="ar-SA" sz="2400" b="1" i="0" u="none" strike="noStrike" cap="none" normalizeH="0" baseline="0" dirty="0">
                <a:ln>
                  <a:noFill/>
                </a:ln>
                <a:effectLst/>
                <a:latin typeface="Times New Roman" pitchFamily="18" charset="0"/>
                <a:ea typeface="Calibri" pitchFamily="34" charset="0"/>
                <a:cs typeface="Times New Roman" pitchFamily="18" charset="0"/>
              </a:rPr>
              <a:t>) جزيئة الحديد تكون جزء من </a:t>
            </a:r>
            <a:r>
              <a:rPr kumimoji="0" lang="en-US" sz="2400" b="1" i="0" u="none" strike="noStrike" cap="none" normalizeH="0" baseline="0" dirty="0" err="1">
                <a:ln>
                  <a:noFill/>
                </a:ln>
                <a:solidFill>
                  <a:srgbClr val="00B0F0"/>
                </a:solidFill>
                <a:effectLst/>
                <a:latin typeface="Times New Roman" pitchFamily="18" charset="0"/>
                <a:ea typeface="Calibri" pitchFamily="34" charset="0"/>
                <a:cs typeface="Times New Roman" pitchFamily="18" charset="0"/>
              </a:rPr>
              <a:t>heme</a:t>
            </a:r>
            <a:r>
              <a:rPr kumimoji="0" lang="en-US" sz="24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 group</a:t>
            </a:r>
            <a:r>
              <a:rPr kumimoji="0" lang="ar-SA" sz="24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a:ln>
                  <a:noFill/>
                </a:ln>
                <a:effectLst/>
                <a:latin typeface="Times New Roman" pitchFamily="18" charset="0"/>
                <a:ea typeface="Calibri" pitchFamily="34" charset="0"/>
                <a:cs typeface="Times New Roman" pitchFamily="18" charset="0"/>
              </a:rPr>
              <a:t>او مجاميع اخرى تعرف بي</a:t>
            </a:r>
            <a:r>
              <a:rPr kumimoji="0" lang="ar-SA" sz="24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iron-</a:t>
            </a:r>
            <a:r>
              <a:rPr kumimoji="0" lang="en-US" sz="2400" b="1" i="0" u="none" strike="noStrike" cap="none" normalizeH="0" baseline="0" dirty="0" err="1">
                <a:ln>
                  <a:noFill/>
                </a:ln>
                <a:solidFill>
                  <a:srgbClr val="00B0F0"/>
                </a:solidFill>
                <a:effectLst/>
                <a:latin typeface="Times New Roman" pitchFamily="18" charset="0"/>
                <a:ea typeface="Calibri" pitchFamily="34" charset="0"/>
                <a:cs typeface="Times New Roman" pitchFamily="18" charset="0"/>
              </a:rPr>
              <a:t>porphyrin</a:t>
            </a:r>
            <a:r>
              <a:rPr kumimoji="0" lang="en-US" sz="24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 ring</a:t>
            </a:r>
            <a:r>
              <a:rPr kumimoji="0" lang="ar-IQ" sz="24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a:ln>
                  <a:noFill/>
                </a:ln>
                <a:effectLst/>
                <a:latin typeface="Times New Roman" pitchFamily="18" charset="0"/>
                <a:ea typeface="Calibri" pitchFamily="34" charset="0"/>
                <a:cs typeface="Times New Roman" pitchFamily="18" charset="0"/>
              </a:rPr>
              <a:t>هناك العديد من </a:t>
            </a:r>
            <a:r>
              <a:rPr kumimoji="0" lang="ar-SA" sz="2400" b="1" i="0" u="none" strike="noStrike" cap="none" normalizeH="0" baseline="0" dirty="0">
                <a:ln>
                  <a:noFill/>
                </a:ln>
                <a:effectLst/>
                <a:latin typeface="Times New Roman" pitchFamily="18" charset="0"/>
                <a:ea typeface="Calibri" pitchFamily="34" charset="0"/>
                <a:cs typeface="Times New Roman" pitchFamily="18" charset="0"/>
              </a:rPr>
              <a:t>الـ (</a:t>
            </a:r>
            <a:r>
              <a:rPr kumimoji="0" lang="en-US" sz="2400" b="1" i="0" u="none" strike="noStrike" cap="none" normalizeH="0" baseline="0" dirty="0" err="1">
                <a:ln>
                  <a:noFill/>
                </a:ln>
                <a:solidFill>
                  <a:srgbClr val="00B0F0"/>
                </a:solidFill>
                <a:effectLst/>
                <a:latin typeface="Times New Roman" pitchFamily="18" charset="0"/>
                <a:ea typeface="Calibri" pitchFamily="34" charset="0"/>
                <a:cs typeface="Times New Roman" pitchFamily="18" charset="0"/>
              </a:rPr>
              <a:t>Cytochromes</a:t>
            </a:r>
            <a:r>
              <a:rPr kumimoji="0" lang="ar-SA" sz="2400" b="1" i="0" u="none" strike="noStrike" cap="none" normalizeH="0" baseline="0" dirty="0">
                <a:ln>
                  <a:noFill/>
                </a:ln>
                <a:effectLst/>
                <a:latin typeface="Times New Roman" pitchFamily="18" charset="0"/>
                <a:ea typeface="Calibri" pitchFamily="34" charset="0"/>
                <a:cs typeface="Times New Roman" pitchFamily="18" charset="0"/>
              </a:rPr>
              <a:t>) المختلفة التي تتكون من بروتين و</a:t>
            </a:r>
            <a:r>
              <a:rPr kumimoji="0" lang="ar-SA" sz="24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iron-</a:t>
            </a:r>
            <a:r>
              <a:rPr kumimoji="0" lang="en-US" sz="2400" b="1" i="0" u="none" strike="noStrike" cap="none" normalizeH="0" baseline="0" dirty="0" err="1">
                <a:ln>
                  <a:noFill/>
                </a:ln>
                <a:solidFill>
                  <a:srgbClr val="00B0F0"/>
                </a:solidFill>
                <a:effectLst/>
                <a:latin typeface="Times New Roman" pitchFamily="18" charset="0"/>
                <a:ea typeface="Calibri" pitchFamily="34" charset="0"/>
                <a:cs typeface="Times New Roman" pitchFamily="18" charset="0"/>
              </a:rPr>
              <a:t>porphyrin</a:t>
            </a:r>
            <a:r>
              <a:rPr kumimoji="0" lang="en-US" sz="24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 ring</a:t>
            </a:r>
            <a:r>
              <a:rPr kumimoji="0" lang="ar-SA" sz="24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a:ln>
                  <a:noFill/>
                </a:ln>
                <a:effectLst/>
                <a:latin typeface="Times New Roman" pitchFamily="18" charset="0"/>
                <a:ea typeface="Calibri" pitchFamily="34" charset="0"/>
                <a:cs typeface="Times New Roman" pitchFamily="18" charset="0"/>
              </a:rPr>
              <a:t>والتي تشكل الجزء الثابت من السلسلة التنفسية ، بعض الحديد يحتوي حامل الكتروني بروتني غير حاوي على </a:t>
            </a:r>
            <a:r>
              <a:rPr kumimoji="0" lang="en-US" sz="2400" b="1" i="0" u="none" strike="noStrike" cap="none" normalizeH="0" baseline="0" dirty="0" err="1">
                <a:ln>
                  <a:noFill/>
                </a:ln>
                <a:solidFill>
                  <a:srgbClr val="00B0F0"/>
                </a:solidFill>
                <a:effectLst/>
                <a:latin typeface="Times New Roman" pitchFamily="18" charset="0"/>
                <a:ea typeface="Calibri" pitchFamily="34" charset="0"/>
                <a:cs typeface="Times New Roman" pitchFamily="18" charset="0"/>
              </a:rPr>
              <a:t>heme</a:t>
            </a:r>
            <a:r>
              <a:rPr kumimoji="0" lang="en-US" sz="24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 group</a:t>
            </a:r>
            <a:r>
              <a:rPr kumimoji="0" lang="ar-SA" sz="24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a:ln>
                  <a:noFill/>
                </a:ln>
                <a:effectLst/>
                <a:latin typeface="Times New Roman" pitchFamily="18" charset="0"/>
                <a:ea typeface="Calibri" pitchFamily="34" charset="0"/>
                <a:cs typeface="Times New Roman" pitchFamily="18" charset="0"/>
              </a:rPr>
              <a:t>يطلق عليه </a:t>
            </a:r>
            <a:r>
              <a:rPr kumimoji="0" lang="en-US" sz="2400" b="1" i="0" u="none" strike="noStrike" cap="none" normalizeH="0" baseline="0" dirty="0" err="1">
                <a:ln>
                  <a:noFill/>
                </a:ln>
                <a:solidFill>
                  <a:srgbClr val="00B0F0"/>
                </a:solidFill>
                <a:effectLst/>
                <a:latin typeface="Times New Roman" pitchFamily="18" charset="0"/>
                <a:ea typeface="Calibri" pitchFamily="34" charset="0"/>
                <a:cs typeface="Times New Roman" pitchFamily="18" charset="0"/>
              </a:rPr>
              <a:t>nonheme</a:t>
            </a:r>
            <a:r>
              <a:rPr kumimoji="0" lang="en-US" sz="24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 iron proteins</a:t>
            </a:r>
            <a:r>
              <a:rPr kumimoji="0" lang="en-US" sz="24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a:ln>
                  <a:noFill/>
                </a:ln>
                <a:effectLst/>
                <a:latin typeface="Times New Roman" pitchFamily="18" charset="0"/>
                <a:ea typeface="Calibri" pitchFamily="34" charset="0"/>
                <a:cs typeface="Times New Roman" pitchFamily="18" charset="0"/>
              </a:rPr>
              <a:t>. </a:t>
            </a:r>
            <a:r>
              <a:rPr kumimoji="0" lang="ar-IQ" sz="2400" b="1" i="0" u="none" strike="noStrike" cap="none" normalizeH="0" baseline="0" dirty="0">
                <a:ln>
                  <a:noFill/>
                </a:ln>
                <a:effectLst/>
                <a:latin typeface="Times New Roman" pitchFamily="18" charset="0"/>
                <a:ea typeface="Calibri" pitchFamily="34" charset="0"/>
                <a:cs typeface="Times New Roman" pitchFamily="18" charset="0"/>
              </a:rPr>
              <a:t>الـ (</a:t>
            </a:r>
            <a:r>
              <a:rPr kumimoji="0" lang="en-US" sz="2400" b="1" i="0" u="none" strike="noStrike" cap="none" normalizeH="0" baseline="0" dirty="0" err="1">
                <a:ln>
                  <a:noFill/>
                </a:ln>
                <a:solidFill>
                  <a:srgbClr val="00B0F0"/>
                </a:solidFill>
                <a:effectLst/>
                <a:latin typeface="Times New Roman" pitchFamily="18" charset="0"/>
                <a:ea typeface="Calibri" pitchFamily="34" charset="0"/>
                <a:cs typeface="Times New Roman" pitchFamily="18" charset="0"/>
              </a:rPr>
              <a:t>Ferredoxin</a:t>
            </a:r>
            <a:r>
              <a:rPr kumimoji="0" lang="ar-IQ" sz="2400" b="1" i="0" u="none" strike="noStrike" cap="none" normalizeH="0" baseline="0" dirty="0">
                <a:ln>
                  <a:noFill/>
                </a:ln>
                <a:effectLst/>
                <a:latin typeface="Times New Roman" pitchFamily="18" charset="0"/>
                <a:ea typeface="Calibri" pitchFamily="34" charset="0"/>
                <a:cs typeface="Times New Roman" pitchFamily="18" charset="0"/>
              </a:rPr>
              <a:t>) وهو عبارة </a:t>
            </a:r>
            <a:r>
              <a:rPr kumimoji="0" lang="en-US" sz="2400" b="1" i="0" u="none" strike="noStrike" cap="none" normalizeH="0" baseline="0" dirty="0" err="1">
                <a:ln>
                  <a:noFill/>
                </a:ln>
                <a:solidFill>
                  <a:srgbClr val="00B0F0"/>
                </a:solidFill>
                <a:effectLst/>
                <a:latin typeface="Times New Roman" pitchFamily="18" charset="0"/>
                <a:ea typeface="Calibri" pitchFamily="34" charset="0"/>
                <a:cs typeface="Times New Roman" pitchFamily="18" charset="0"/>
              </a:rPr>
              <a:t>nonheme</a:t>
            </a:r>
            <a:r>
              <a:rPr kumimoji="0" lang="en-US" sz="24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 iron proteins</a:t>
            </a:r>
            <a:r>
              <a:rPr kumimoji="0" lang="ar-SA" sz="24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a:ln>
                  <a:noFill/>
                </a:ln>
                <a:effectLst/>
                <a:latin typeface="Times New Roman" pitchFamily="18" charset="0"/>
                <a:ea typeface="Calibri" pitchFamily="34" charset="0"/>
                <a:cs typeface="Times New Roman" pitchFamily="18" charset="0"/>
              </a:rPr>
              <a:t>يكون فعال في نقل الالكترون في التخليق الضوئي وفي العديد من عمليات نقل الالكترون الاخرى . ان بعض حوامل الالكترون مثل كل من الـ  </a:t>
            </a: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a:t>
            </a:r>
            <a:r>
              <a:rPr kumimoji="0" lang="en-US" sz="24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NAD, FAD, and </a:t>
            </a:r>
            <a:r>
              <a:rPr kumimoji="0" lang="en-US" sz="2400" b="1" i="0" u="none" strike="noStrike" cap="none" normalizeH="0" baseline="0" dirty="0" err="1">
                <a:ln>
                  <a:noFill/>
                </a:ln>
                <a:solidFill>
                  <a:srgbClr val="00B0F0"/>
                </a:solidFill>
                <a:effectLst/>
                <a:latin typeface="Times New Roman" pitchFamily="18" charset="0"/>
                <a:ea typeface="Calibri" pitchFamily="34" charset="0"/>
                <a:cs typeface="Times New Roman" pitchFamily="18" charset="0"/>
              </a:rPr>
              <a:t>CoQ</a:t>
            </a: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a:t>
            </a:r>
            <a:r>
              <a:rPr kumimoji="0" lang="ar-SA" sz="24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a:ln>
                  <a:noFill/>
                </a:ln>
                <a:effectLst/>
                <a:latin typeface="Times New Roman" pitchFamily="18" charset="0"/>
                <a:ea typeface="Calibri" pitchFamily="34" charset="0"/>
                <a:cs typeface="Times New Roman" pitchFamily="18" charset="0"/>
              </a:rPr>
              <a:t>تحمل</a:t>
            </a:r>
            <a:r>
              <a:rPr kumimoji="0" lang="ar-SA" sz="24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a:ln>
                  <a:noFill/>
                </a:ln>
                <a:effectLst/>
                <a:latin typeface="Times New Roman" pitchFamily="18" charset="0"/>
                <a:ea typeface="Calibri" pitchFamily="34" charset="0"/>
                <a:cs typeface="Times New Roman" pitchFamily="18" charset="0"/>
              </a:rPr>
              <a:t>الكترونين اثنين بينما الحوامل مثل كل من الـ </a:t>
            </a: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a:t>
            </a:r>
            <a:r>
              <a:rPr kumimoji="0" lang="en-US" sz="2400" b="1" i="0" u="none" strike="noStrike" cap="none" normalizeH="0" baseline="0" dirty="0" err="1">
                <a:ln>
                  <a:noFill/>
                </a:ln>
                <a:solidFill>
                  <a:srgbClr val="00B0F0"/>
                </a:solidFill>
                <a:effectLst/>
                <a:latin typeface="Times New Roman" pitchFamily="18" charset="0"/>
                <a:ea typeface="Calibri" pitchFamily="34" charset="0"/>
                <a:cs typeface="Times New Roman" pitchFamily="18" charset="0"/>
              </a:rPr>
              <a:t>cytochromes</a:t>
            </a:r>
            <a:r>
              <a:rPr kumimoji="0" lang="en-US" sz="24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 and </a:t>
            </a:r>
            <a:r>
              <a:rPr kumimoji="0" lang="en-US" sz="2400" b="1" i="0" u="none" strike="noStrike" cap="none" normalizeH="0" baseline="0" dirty="0" err="1">
                <a:ln>
                  <a:noFill/>
                </a:ln>
                <a:solidFill>
                  <a:srgbClr val="00B0F0"/>
                </a:solidFill>
                <a:effectLst/>
                <a:latin typeface="Times New Roman" pitchFamily="18" charset="0"/>
                <a:ea typeface="Calibri" pitchFamily="34" charset="0"/>
                <a:cs typeface="Times New Roman" pitchFamily="18" charset="0"/>
              </a:rPr>
              <a:t>nonheme</a:t>
            </a:r>
            <a:r>
              <a:rPr kumimoji="0" lang="en-US" sz="24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 iron proteins</a:t>
            </a: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a:t>
            </a:r>
            <a:r>
              <a:rPr kumimoji="0" lang="ar-SA" sz="24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a:ln>
                  <a:noFill/>
                </a:ln>
                <a:effectLst/>
                <a:latin typeface="Times New Roman" pitchFamily="18" charset="0"/>
                <a:ea typeface="Calibri" pitchFamily="34" charset="0"/>
                <a:cs typeface="Times New Roman" pitchFamily="18" charset="0"/>
              </a:rPr>
              <a:t>تنق</a:t>
            </a:r>
            <a:r>
              <a:rPr kumimoji="0" lang="ar-SA" sz="2400" b="1" i="0" u="none" strike="noStrike" cap="none" normalizeH="0" baseline="0" dirty="0">
                <a:ln>
                  <a:noFill/>
                </a:ln>
                <a:effectLst/>
                <a:latin typeface="Times New Roman" pitchFamily="18" charset="0"/>
                <a:ea typeface="Calibri" pitchFamily="34" charset="0"/>
                <a:cs typeface="Times New Roman" pitchFamily="18" charset="0"/>
              </a:rPr>
              <a:t>ل الكترون واحد فقط وان هذا الاختلاف في عدد الالكترونات المحمولة له اهمية كبيرة في سلسلة نقل الالكترونات . </a:t>
            </a:r>
            <a:endParaRPr kumimoji="0" lang="ar-SA" sz="2400" b="0" i="0" u="none" strike="noStrike" cap="none" normalizeH="0" baseline="0" dirty="0">
              <a:ln>
                <a:noFill/>
              </a:ln>
              <a:effectLst/>
              <a:latin typeface="Arial" pitchFamily="34" charset="0"/>
              <a:cs typeface="Arial" pitchFamily="34" charset="0"/>
            </a:endParaRPr>
          </a:p>
        </p:txBody>
      </p:sp>
    </p:spTree>
  </p:cSld>
  <p:clrMapOvr>
    <a:masterClrMapping/>
  </p:clrMapOvr>
  <p:transition spd="slow">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988" name="Rectangle 4"/>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pic>
        <p:nvPicPr>
          <p:cNvPr id="32769" name="Picture 1"/>
          <p:cNvPicPr>
            <a:picLocks noChangeAspect="1" noChangeArrowheads="1"/>
          </p:cNvPicPr>
          <p:nvPr/>
        </p:nvPicPr>
        <p:blipFill>
          <a:blip r:embed="rId2" cstate="print"/>
          <a:srcRect/>
          <a:stretch>
            <a:fillRect/>
          </a:stretch>
        </p:blipFill>
        <p:spPr bwMode="auto">
          <a:xfrm>
            <a:off x="457200" y="381000"/>
            <a:ext cx="8229599" cy="6248399"/>
          </a:xfrm>
          <a:prstGeom prst="rect">
            <a:avLst/>
          </a:prstGeom>
          <a:noFill/>
          <a:ln w="9525">
            <a:noFill/>
            <a:miter lim="800000"/>
            <a:headEnd/>
            <a:tailEnd/>
          </a:ln>
          <a:effectLst/>
        </p:spPr>
      </p:pic>
    </p:spTree>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152400" y="762000"/>
            <a:ext cx="87630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a:ln>
                  <a:noFill/>
                </a:ln>
                <a:solidFill>
                  <a:schemeClr val="tx1">
                    <a:lumMod val="95000"/>
                    <a:lumOff val="5000"/>
                  </a:schemeClr>
                </a:solidFill>
                <a:effectLst/>
                <a:latin typeface="Times New Roman" pitchFamily="18" charset="0"/>
                <a:ea typeface="Calibri" pitchFamily="34" charset="0"/>
                <a:cs typeface="Times New Roman" pitchFamily="18" charset="0"/>
              </a:rPr>
              <a:t>هي القدرة على انجاز شغل وهي ضرورية لنمو وتحريك الخلايا في الكون . ولو صح تشبيه الخلية الحية  بالمعمل فان ذلك المعمل الحيوي يحتاج بالضرورة الى طاقة لتشغيلة لانتاج الاجزاء الجديدة في الخلية </a:t>
            </a:r>
            <a:r>
              <a:rPr lang="ar-IQ" sz="2400" b="1" dirty="0">
                <a:solidFill>
                  <a:schemeClr val="tx1">
                    <a:lumMod val="95000"/>
                    <a:lumOff val="5000"/>
                  </a:schemeClr>
                </a:solidFill>
                <a:latin typeface="Times New Roman" pitchFamily="18" charset="0"/>
                <a:ea typeface="Calibri" pitchFamily="34" charset="0"/>
                <a:cs typeface="Times New Roman" pitchFamily="18" charset="0"/>
              </a:rPr>
              <a:t>. بالاضافة الى الحاجة للطاقة في تحريك ونقل المواد عبر اغشية الخلية .</a:t>
            </a:r>
          </a:p>
          <a:p>
            <a:pPr marL="0" marR="0" lvl="0" indent="0" algn="justLow" defTabSz="914400" rtl="1" eaLnBrk="1" fontAlgn="base" latinLnBrk="0" hangingPunct="1">
              <a:lnSpc>
                <a:spcPct val="100000"/>
              </a:lnSpc>
              <a:spcBef>
                <a:spcPct val="0"/>
              </a:spcBef>
              <a:spcAft>
                <a:spcPct val="0"/>
              </a:spcAft>
              <a:buClrTx/>
              <a:buSzTx/>
              <a:buFontTx/>
              <a:buNone/>
              <a:tabLst/>
            </a:pPr>
            <a:endParaRPr lang="ar-IQ" sz="2400" b="1" dirty="0">
              <a:latin typeface="Times New Roman" pitchFamily="18" charset="0"/>
              <a:ea typeface="Calibri" pitchFamily="34"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a:ln>
                  <a:noFill/>
                </a:ln>
                <a:solidFill>
                  <a:schemeClr val="tx1">
                    <a:lumMod val="95000"/>
                    <a:lumOff val="5000"/>
                  </a:schemeClr>
                </a:solidFill>
                <a:effectLst/>
                <a:latin typeface="Times New Roman" pitchFamily="18" charset="0"/>
                <a:ea typeface="Calibri" pitchFamily="34" charset="0"/>
                <a:cs typeface="Times New Roman" pitchFamily="18" charset="0"/>
              </a:rPr>
              <a:t> </a:t>
            </a:r>
            <a:r>
              <a:rPr lang="ar-IQ" sz="2400" b="1" dirty="0">
                <a:solidFill>
                  <a:schemeClr val="tx1">
                    <a:lumMod val="95000"/>
                    <a:lumOff val="5000"/>
                  </a:schemeClr>
                </a:solidFill>
                <a:latin typeface="Times New Roman" pitchFamily="18" charset="0"/>
                <a:ea typeface="Calibri" pitchFamily="34" charset="0"/>
                <a:cs typeface="Times New Roman" pitchFamily="18" charset="0"/>
              </a:rPr>
              <a:t>الطاقة تكون باشكال مختلفة منها </a:t>
            </a:r>
            <a:r>
              <a:rPr kumimoji="0" lang="ar-IQ" sz="24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الطاقة الكهربائية </a:t>
            </a:r>
            <a:r>
              <a:rPr kumimoji="0" lang="ar-IQ" sz="2400" b="1" i="0" u="none" strike="noStrike" cap="none" normalizeH="0" baseline="0" dirty="0">
                <a:ln>
                  <a:noFill/>
                </a:ln>
                <a:effectLst/>
                <a:latin typeface="Times New Roman" pitchFamily="18" charset="0"/>
                <a:ea typeface="Calibri" pitchFamily="34" charset="0"/>
                <a:cs typeface="Times New Roman" pitchFamily="18" charset="0"/>
              </a:rPr>
              <a:t>و</a:t>
            </a:r>
            <a:r>
              <a:rPr kumimoji="0" lang="ar-IQ" sz="24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الحركية</a:t>
            </a:r>
            <a:r>
              <a:rPr kumimoji="0" lang="ar-IQ" sz="2400" b="1" i="0" u="none" strike="noStrike" cap="none" normalizeH="0" baseline="0" dirty="0">
                <a:ln>
                  <a:noFill/>
                </a:ln>
                <a:effectLst/>
                <a:latin typeface="Times New Roman" pitchFamily="18" charset="0"/>
                <a:ea typeface="Calibri" pitchFamily="34" charset="0"/>
                <a:cs typeface="Times New Roman" pitchFamily="18" charset="0"/>
              </a:rPr>
              <a:t> و</a:t>
            </a:r>
            <a:r>
              <a:rPr kumimoji="0" lang="ar-IQ" sz="24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الكيمياوية</a:t>
            </a:r>
            <a:r>
              <a:rPr kumimoji="0" lang="ar-IQ" sz="2400" b="1" i="0" u="none" strike="noStrike" cap="none" normalizeH="0" baseline="0" dirty="0">
                <a:ln>
                  <a:noFill/>
                </a:ln>
                <a:effectLst/>
                <a:latin typeface="Times New Roman" pitchFamily="18" charset="0"/>
                <a:ea typeface="Calibri" pitchFamily="34" charset="0"/>
                <a:cs typeface="Times New Roman" pitchFamily="18" charset="0"/>
              </a:rPr>
              <a:t> و</a:t>
            </a:r>
            <a:r>
              <a:rPr kumimoji="0" lang="ar-IQ" sz="24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الحرارية</a:t>
            </a:r>
            <a:r>
              <a:rPr kumimoji="0" lang="ar-IQ" sz="2400" b="1" i="0" u="none" strike="noStrike" cap="none" normalizeH="0" baseline="0" dirty="0">
                <a:ln>
                  <a:noFill/>
                </a:ln>
                <a:effectLst/>
                <a:latin typeface="Times New Roman" pitchFamily="18" charset="0"/>
                <a:ea typeface="Calibri" pitchFamily="34" charset="0"/>
                <a:cs typeface="Times New Roman" pitchFamily="18" charset="0"/>
              </a:rPr>
              <a:t> و</a:t>
            </a:r>
            <a:r>
              <a:rPr kumimoji="0" lang="ar-IQ" sz="24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الضوئية </a:t>
            </a:r>
            <a:r>
              <a:rPr kumimoji="0" lang="ar-IQ" sz="2400" b="1" i="0" u="none" strike="noStrike" cap="none" normalizeH="0" baseline="0" dirty="0">
                <a:ln>
                  <a:noFill/>
                </a:ln>
                <a:effectLst/>
                <a:latin typeface="Times New Roman" pitchFamily="18" charset="0"/>
                <a:ea typeface="Calibri" pitchFamily="34" charset="0"/>
                <a:cs typeface="Times New Roman" pitchFamily="18" charset="0"/>
              </a:rPr>
              <a:t>، في الكائنات الحية يكون استخدام الطاقة وتحويلها من شكل الى اخر بواسطة الخلايا الحية بصورة متكافئا كميا ولو </a:t>
            </a:r>
            <a:r>
              <a:rPr kumimoji="0" lang="ar-IQ" sz="2400" b="1" i="0" u="none" strike="noStrike" cap="none" normalizeH="0" baseline="0" dirty="0">
                <a:ln>
                  <a:noFill/>
                </a:ln>
                <a:solidFill>
                  <a:srgbClr val="0070C0"/>
                </a:solidFill>
                <a:effectLst/>
                <a:latin typeface="Times New Roman" pitchFamily="18" charset="0"/>
                <a:ea typeface="Calibri" pitchFamily="34" charset="0"/>
                <a:cs typeface="Times New Roman" pitchFamily="18" charset="0"/>
              </a:rPr>
              <a:t>بصورة نظرية </a:t>
            </a:r>
            <a:r>
              <a:rPr kumimoji="0" lang="ar-IQ" sz="2400" b="1" i="0" u="none" strike="noStrike" cap="none" normalizeH="0" baseline="0" dirty="0">
                <a:ln>
                  <a:noFill/>
                </a:ln>
                <a:effectLst/>
                <a:latin typeface="Times New Roman" pitchFamily="18" charset="0"/>
                <a:ea typeface="Calibri" pitchFamily="34" charset="0"/>
                <a:cs typeface="Times New Roman" pitchFamily="18" charset="0"/>
              </a:rPr>
              <a:t>. ان  الخلايا الحية تنفذ ثلاثة أنواع رئيسية من العمل وجميعها تعتبر ضرورية لعمليات الحياة هي</a:t>
            </a:r>
          </a:p>
          <a:p>
            <a:pPr marL="0" marR="0" lvl="0" indent="0" algn="justLow" defTabSz="914400" rtl="1" eaLnBrk="1" fontAlgn="base" latinLnBrk="0" hangingPunct="1">
              <a:lnSpc>
                <a:spcPct val="100000"/>
              </a:lnSpc>
              <a:spcBef>
                <a:spcPct val="0"/>
              </a:spcBef>
              <a:spcAft>
                <a:spcPct val="0"/>
              </a:spcAft>
              <a:buClrTx/>
              <a:buSzTx/>
              <a:buFontTx/>
              <a:buNone/>
              <a:tabLst/>
            </a:pPr>
            <a:endParaRPr lang="ar-IQ" sz="2400" b="1" dirty="0">
              <a:latin typeface="Times New Roman" pitchFamily="18" charset="0"/>
              <a:ea typeface="Calibri" pitchFamily="34"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sng"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ar-IQ" sz="2400" b="1" strike="noStrike" cap="none" normalizeH="0" baseline="0" dirty="0">
                <a:ln>
                  <a:noFill/>
                </a:ln>
                <a:solidFill>
                  <a:srgbClr val="C00000"/>
                </a:solidFill>
                <a:effectLst/>
                <a:latin typeface="Times New Roman" pitchFamily="18" charset="0"/>
                <a:ea typeface="Calibri" pitchFamily="34" charset="0"/>
                <a:cs typeface="Times New Roman" pitchFamily="18" charset="0"/>
              </a:rPr>
              <a:t>النوع الاول </a:t>
            </a:r>
            <a:r>
              <a:rPr kumimoji="0" lang="en-US" sz="2400" b="1" strike="noStrike" cap="none" normalizeH="0" baseline="0" dirty="0">
                <a:ln>
                  <a:noFill/>
                </a:ln>
                <a:solidFill>
                  <a:srgbClr val="C00000"/>
                </a:solidFill>
                <a:effectLst/>
                <a:latin typeface="Times New Roman" pitchFamily="18" charset="0"/>
                <a:ea typeface="Calibri" pitchFamily="34" charset="0"/>
                <a:cs typeface="Times New Roman" pitchFamily="18" charset="0"/>
              </a:rPr>
              <a:t>Chemical work </a:t>
            </a:r>
            <a:r>
              <a:rPr kumimoji="0" lang="ar-IQ" sz="2400" b="1" strike="noStrike" cap="none" normalizeH="0" baseline="0" dirty="0">
                <a:ln>
                  <a:noFill/>
                </a:ln>
                <a:solidFill>
                  <a:srgbClr val="C00000"/>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a:ln>
                  <a:noFill/>
                </a:ln>
                <a:effectLst/>
                <a:latin typeface="Times New Roman" pitchFamily="18" charset="0"/>
                <a:ea typeface="Calibri" pitchFamily="34" charset="0"/>
                <a:cs typeface="Times New Roman" pitchFamily="18" charset="0"/>
              </a:rPr>
              <a:t>والتي تتضمن العمليات التي تنتج فيها مواد معقدة من مواد ابسط و بالعكس .</a:t>
            </a:r>
          </a:p>
          <a:p>
            <a:pPr marL="0" marR="0" lvl="0" indent="0" algn="justLow" defTabSz="914400" rtl="1" eaLnBrk="1" fontAlgn="base" latinLnBrk="0" hangingPunct="1">
              <a:lnSpc>
                <a:spcPct val="100000"/>
              </a:lnSpc>
              <a:spcBef>
                <a:spcPct val="0"/>
              </a:spcBef>
              <a:spcAft>
                <a:spcPct val="0"/>
              </a:spcAft>
              <a:buClrTx/>
              <a:buSzTx/>
              <a:buFontTx/>
              <a:buNone/>
              <a:tabLst/>
            </a:pPr>
            <a:endParaRPr lang="ar-IQ" sz="2400" b="1" dirty="0">
              <a:latin typeface="Times New Roman" pitchFamily="18" charset="0"/>
              <a:ea typeface="Calibri" pitchFamily="34"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ar-IQ" sz="2400" b="1" i="0" strike="noStrike" cap="none" normalizeH="0" baseline="0" dirty="0">
                <a:ln>
                  <a:noFill/>
                </a:ln>
                <a:solidFill>
                  <a:srgbClr val="C00000"/>
                </a:solidFill>
                <a:effectLst/>
                <a:latin typeface="Times New Roman" pitchFamily="18" charset="0"/>
                <a:ea typeface="Calibri" pitchFamily="34" charset="0"/>
                <a:cs typeface="Times New Roman" pitchFamily="18" charset="0"/>
              </a:rPr>
              <a:t>النوع الثاني </a:t>
            </a:r>
            <a:r>
              <a:rPr kumimoji="0" lang="en-US" sz="2400" b="1" i="0" strike="noStrike" cap="none" normalizeH="0" baseline="0" dirty="0">
                <a:ln>
                  <a:noFill/>
                </a:ln>
                <a:solidFill>
                  <a:srgbClr val="C00000"/>
                </a:solidFill>
                <a:effectLst/>
                <a:latin typeface="Times New Roman" pitchFamily="18" charset="0"/>
                <a:ea typeface="Calibri" pitchFamily="34" charset="0"/>
                <a:cs typeface="Times New Roman" pitchFamily="18" charset="0"/>
              </a:rPr>
              <a:t>Transport work</a:t>
            </a: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lang="ar-IQ" sz="2400" b="1" dirty="0">
                <a:latin typeface="Times New Roman" pitchFamily="18" charset="0"/>
                <a:ea typeface="Calibri" pitchFamily="34" charset="0"/>
                <a:cs typeface="Times New Roman" pitchFamily="18" charset="0"/>
              </a:rPr>
              <a:t>والتي  تحتاج فيه الخلايا الى طاقة لنقل المواد الاولية الى داخل الخلية وطرح الفضلات الى خارجها وحفظ التوازن للايونات في داخل الخلية مع خارجها .</a:t>
            </a:r>
            <a:r>
              <a:rPr kumimoji="0" lang="ar-IQ" sz="2400" b="1" i="0" u="none" strike="noStrike" cap="none" normalizeH="0" baseline="0" dirty="0">
                <a:ln>
                  <a:noFill/>
                </a:ln>
                <a:effectLst/>
                <a:latin typeface="Times New Roman" pitchFamily="18" charset="0"/>
                <a:ea typeface="Calibri" pitchFamily="34" charset="0"/>
                <a:cs typeface="Times New Roman" pitchFamily="18" charset="0"/>
              </a:rPr>
              <a:t> </a:t>
            </a:r>
          </a:p>
          <a:p>
            <a:pPr marL="0" marR="0" lvl="0" indent="0" algn="justLow" defTabSz="914400" rtl="1" eaLnBrk="1" fontAlgn="base" latinLnBrk="0" hangingPunct="1">
              <a:lnSpc>
                <a:spcPct val="100000"/>
              </a:lnSpc>
              <a:spcBef>
                <a:spcPct val="0"/>
              </a:spcBef>
              <a:spcAft>
                <a:spcPct val="0"/>
              </a:spcAft>
              <a:buClrTx/>
              <a:buSzTx/>
              <a:buFontTx/>
              <a:buNone/>
              <a:tabLst/>
            </a:pPr>
            <a:endParaRPr lang="ar-IQ" sz="2400" b="1" dirty="0">
              <a:latin typeface="Times New Roman" pitchFamily="18" charset="0"/>
              <a:ea typeface="Calibri" pitchFamily="34" charset="0"/>
              <a:cs typeface="Times New Roman" pitchFamily="18" charset="0"/>
            </a:endParaRPr>
          </a:p>
        </p:txBody>
      </p:sp>
    </p:spTree>
  </p:cSld>
  <p:clrMapOvr>
    <a:masterClrMapping/>
  </p:clrMapOvr>
  <p:transition spd="slow">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838200"/>
            <a:ext cx="8763000" cy="2677656"/>
          </a:xfrm>
          <a:prstGeom prst="rect">
            <a:avLst/>
          </a:prstGeom>
        </p:spPr>
        <p:txBody>
          <a:bodyPr wrap="square">
            <a:spAutoFit/>
          </a:bodyPr>
          <a:lstStyle/>
          <a:p>
            <a:pPr algn="justLow" rtl="1" fontAlgn="base">
              <a:spcBef>
                <a:spcPct val="0"/>
              </a:spcBef>
              <a:spcAft>
                <a:spcPct val="0"/>
              </a:spcAft>
            </a:pPr>
            <a:r>
              <a:rPr lang="ar-IQ" sz="2400" b="1" dirty="0">
                <a:solidFill>
                  <a:srgbClr val="C00000"/>
                </a:solidFill>
                <a:latin typeface="Times New Roman" pitchFamily="18" charset="0"/>
                <a:ea typeface="Calibri" pitchFamily="34" charset="0"/>
                <a:cs typeface="Times New Roman" pitchFamily="18" charset="0"/>
              </a:rPr>
              <a:t>النوع الثالث </a:t>
            </a:r>
            <a:r>
              <a:rPr lang="en-US" sz="2400" b="1" dirty="0">
                <a:solidFill>
                  <a:srgbClr val="C00000"/>
                </a:solidFill>
                <a:latin typeface="Times New Roman" pitchFamily="18" charset="0"/>
                <a:ea typeface="Calibri" pitchFamily="34" charset="0"/>
                <a:cs typeface="Times New Roman" pitchFamily="18" charset="0"/>
              </a:rPr>
              <a:t>Mechanical work </a:t>
            </a:r>
            <a:r>
              <a:rPr lang="ar-IQ" sz="2400" b="1" dirty="0">
                <a:latin typeface="Times New Roman" pitchFamily="18" charset="0"/>
                <a:ea typeface="Calibri" pitchFamily="34" charset="0"/>
                <a:cs typeface="Times New Roman" pitchFamily="18" charset="0"/>
              </a:rPr>
              <a:t> والذي ايضا هو يحتاج الى طاقة لتغيير الموقع الفيزيائي للكائن الحي  او الخلية او التراكيب داخل الخلية .</a:t>
            </a:r>
          </a:p>
          <a:p>
            <a:pPr algn="justLow" rtl="1" fontAlgn="base">
              <a:spcBef>
                <a:spcPct val="0"/>
              </a:spcBef>
              <a:spcAft>
                <a:spcPct val="0"/>
              </a:spcAft>
            </a:pPr>
            <a:endParaRPr lang="ar-IQ" sz="2400" b="1" dirty="0">
              <a:latin typeface="Times New Roman" pitchFamily="18" charset="0"/>
              <a:ea typeface="Calibri" pitchFamily="34" charset="0"/>
              <a:cs typeface="Times New Roman" pitchFamily="18" charset="0"/>
            </a:endParaRPr>
          </a:p>
          <a:p>
            <a:pPr algn="justLow" rtl="1" fontAlgn="base">
              <a:spcBef>
                <a:spcPct val="0"/>
              </a:spcBef>
              <a:spcAft>
                <a:spcPct val="0"/>
              </a:spcAft>
            </a:pPr>
            <a:r>
              <a:rPr lang="ar-IQ" sz="2400" b="1" dirty="0">
                <a:latin typeface="Times New Roman" pitchFamily="18" charset="0"/>
                <a:ea typeface="Calibri" pitchFamily="34" charset="0"/>
                <a:cs typeface="Times New Roman" pitchFamily="18" charset="0"/>
              </a:rPr>
              <a:t> </a:t>
            </a:r>
            <a:r>
              <a:rPr lang="ar-IQ" sz="2400" b="1" dirty="0">
                <a:solidFill>
                  <a:srgbClr val="0070C0"/>
                </a:solidFill>
                <a:latin typeface="Times New Roman" pitchFamily="18" charset="0"/>
                <a:ea typeface="Calibri" pitchFamily="34" charset="0"/>
                <a:cs typeface="Times New Roman" pitchFamily="18" charset="0"/>
              </a:rPr>
              <a:t>جزيئة الـ </a:t>
            </a:r>
            <a:r>
              <a:rPr lang="en-US" sz="2400" b="1" dirty="0">
                <a:solidFill>
                  <a:srgbClr val="0070C0"/>
                </a:solidFill>
                <a:latin typeface="Times New Roman" pitchFamily="18" charset="0"/>
                <a:ea typeface="Calibri" pitchFamily="34" charset="0"/>
                <a:cs typeface="Times New Roman" pitchFamily="18" charset="0"/>
              </a:rPr>
              <a:t>ATP</a:t>
            </a:r>
            <a:r>
              <a:rPr lang="ar-IQ" sz="2400" b="1" dirty="0">
                <a:solidFill>
                  <a:srgbClr val="0070C0"/>
                </a:solidFill>
                <a:latin typeface="Times New Roman" pitchFamily="18" charset="0"/>
                <a:ea typeface="Calibri" pitchFamily="34" charset="0"/>
                <a:cs typeface="Times New Roman" pitchFamily="18" charset="0"/>
              </a:rPr>
              <a:t> التي تتكون خلال كل من التنفس الهوائي واللاهوائي </a:t>
            </a:r>
            <a:r>
              <a:rPr lang="en-US" sz="2400" b="1" dirty="0">
                <a:solidFill>
                  <a:srgbClr val="0070C0"/>
                </a:solidFill>
                <a:latin typeface="Times New Roman" pitchFamily="18" charset="0"/>
                <a:ea typeface="Calibri" pitchFamily="34" charset="0"/>
                <a:cs typeface="Times New Roman" pitchFamily="18" charset="0"/>
              </a:rPr>
              <a:t> </a:t>
            </a:r>
            <a:r>
              <a:rPr lang="en-US" sz="2400" b="1" dirty="0">
                <a:solidFill>
                  <a:srgbClr val="00B050"/>
                </a:solidFill>
                <a:latin typeface="Times New Roman" pitchFamily="18" charset="0"/>
                <a:ea typeface="Calibri" pitchFamily="34" charset="0"/>
                <a:cs typeface="Times New Roman" pitchFamily="18" charset="0"/>
              </a:rPr>
              <a:t>respiration </a:t>
            </a:r>
            <a:r>
              <a:rPr lang="ar-IQ" sz="2400" b="1" dirty="0">
                <a:solidFill>
                  <a:schemeClr val="accent1">
                    <a:lumMod val="60000"/>
                    <a:lumOff val="40000"/>
                  </a:schemeClr>
                </a:solidFill>
                <a:latin typeface="Times New Roman" pitchFamily="18" charset="0"/>
                <a:ea typeface="Calibri" pitchFamily="34" charset="0"/>
                <a:cs typeface="Times New Roman" pitchFamily="18" charset="0"/>
              </a:rPr>
              <a:t>  </a:t>
            </a:r>
            <a:r>
              <a:rPr lang="en-US" sz="2400" b="1" dirty="0">
                <a:solidFill>
                  <a:srgbClr val="00B050"/>
                </a:solidFill>
                <a:latin typeface="Times New Roman" pitchFamily="18" charset="0"/>
                <a:ea typeface="Calibri" pitchFamily="34" charset="0"/>
                <a:cs typeface="Times New Roman" pitchFamily="18" charset="0"/>
              </a:rPr>
              <a:t>Aerobic and Anaerobic</a:t>
            </a:r>
            <a:r>
              <a:rPr lang="ar-IQ" sz="2400" b="1" dirty="0">
                <a:solidFill>
                  <a:srgbClr val="00B050"/>
                </a:solidFill>
                <a:latin typeface="Times New Roman" pitchFamily="18" charset="0"/>
                <a:ea typeface="Calibri" pitchFamily="34" charset="0"/>
                <a:cs typeface="Times New Roman" pitchFamily="18" charset="0"/>
              </a:rPr>
              <a:t> </a:t>
            </a:r>
            <a:r>
              <a:rPr lang="ar-IQ" sz="2400" b="1" dirty="0">
                <a:solidFill>
                  <a:srgbClr val="0070C0"/>
                </a:solidFill>
                <a:latin typeface="Times New Roman" pitchFamily="18" charset="0"/>
                <a:ea typeface="Calibri" pitchFamily="34" charset="0"/>
                <a:cs typeface="Times New Roman" pitchFamily="18" charset="0"/>
              </a:rPr>
              <a:t>والتركيب الضوئي </a:t>
            </a:r>
            <a:r>
              <a:rPr lang="en-US" sz="2400" b="1" dirty="0">
                <a:solidFill>
                  <a:srgbClr val="00B050"/>
                </a:solidFill>
                <a:latin typeface="Times New Roman" pitchFamily="18" charset="0"/>
                <a:ea typeface="Calibri" pitchFamily="34" charset="0"/>
                <a:cs typeface="Times New Roman" pitchFamily="18" charset="0"/>
              </a:rPr>
              <a:t>Photosynthesis </a:t>
            </a:r>
            <a:r>
              <a:rPr lang="ar-IQ" sz="2400" b="1" dirty="0">
                <a:solidFill>
                  <a:schemeClr val="accent1">
                    <a:lumMod val="60000"/>
                    <a:lumOff val="40000"/>
                  </a:schemeClr>
                </a:solidFill>
                <a:latin typeface="Times New Roman" pitchFamily="18" charset="0"/>
                <a:ea typeface="Calibri" pitchFamily="34" charset="0"/>
                <a:cs typeface="Times New Roman" pitchFamily="18" charset="0"/>
              </a:rPr>
              <a:t> </a:t>
            </a:r>
            <a:r>
              <a:rPr lang="ar-IQ" sz="2400" b="1" dirty="0">
                <a:solidFill>
                  <a:srgbClr val="0070C0"/>
                </a:solidFill>
                <a:latin typeface="Times New Roman" pitchFamily="18" charset="0"/>
                <a:ea typeface="Calibri" pitchFamily="34" charset="0"/>
                <a:cs typeface="Times New Roman" pitchFamily="18" charset="0"/>
              </a:rPr>
              <a:t>والتخمر</a:t>
            </a:r>
            <a:r>
              <a:rPr lang="ar-IQ" sz="2400" b="1" dirty="0">
                <a:solidFill>
                  <a:schemeClr val="accent1">
                    <a:lumMod val="60000"/>
                    <a:lumOff val="40000"/>
                  </a:schemeClr>
                </a:solidFill>
                <a:latin typeface="Times New Roman" pitchFamily="18" charset="0"/>
                <a:ea typeface="Calibri" pitchFamily="34" charset="0"/>
                <a:cs typeface="Times New Roman" pitchFamily="18" charset="0"/>
              </a:rPr>
              <a:t> </a:t>
            </a:r>
            <a:r>
              <a:rPr lang="en-US" sz="2400" b="1" dirty="0">
                <a:solidFill>
                  <a:srgbClr val="FFC000"/>
                </a:solidFill>
                <a:latin typeface="Times New Roman" pitchFamily="18" charset="0"/>
                <a:ea typeface="Calibri" pitchFamily="34" charset="0"/>
                <a:cs typeface="Times New Roman" pitchFamily="18" charset="0"/>
              </a:rPr>
              <a:t>Fermentation</a:t>
            </a:r>
            <a:r>
              <a:rPr lang="en-US" sz="2400" b="1" dirty="0">
                <a:solidFill>
                  <a:schemeClr val="accent1">
                    <a:lumMod val="60000"/>
                    <a:lumOff val="40000"/>
                  </a:schemeClr>
                </a:solidFill>
                <a:latin typeface="Times New Roman" pitchFamily="18" charset="0"/>
                <a:ea typeface="Calibri" pitchFamily="34" charset="0"/>
                <a:cs typeface="Times New Roman" pitchFamily="18" charset="0"/>
              </a:rPr>
              <a:t> </a:t>
            </a:r>
            <a:r>
              <a:rPr lang="ar-IQ" sz="2400" b="1" dirty="0">
                <a:solidFill>
                  <a:schemeClr val="accent1">
                    <a:lumMod val="60000"/>
                    <a:lumOff val="40000"/>
                  </a:schemeClr>
                </a:solidFill>
                <a:latin typeface="Times New Roman" pitchFamily="18" charset="0"/>
                <a:ea typeface="Calibri" pitchFamily="34" charset="0"/>
                <a:cs typeface="Times New Roman" pitchFamily="18" charset="0"/>
              </a:rPr>
              <a:t> </a:t>
            </a:r>
            <a:r>
              <a:rPr lang="ar-IQ" sz="2400" b="1" dirty="0">
                <a:solidFill>
                  <a:srgbClr val="0070C0"/>
                </a:solidFill>
                <a:latin typeface="Times New Roman" pitchFamily="18" charset="0"/>
                <a:ea typeface="Calibri" pitchFamily="34" charset="0"/>
                <a:cs typeface="Times New Roman" pitchFamily="18" charset="0"/>
              </a:rPr>
              <a:t>والتي تتكسر الى </a:t>
            </a:r>
            <a:r>
              <a:rPr lang="en-US" sz="2400" b="1" dirty="0">
                <a:solidFill>
                  <a:srgbClr val="0070C0"/>
                </a:solidFill>
                <a:latin typeface="Times New Roman" pitchFamily="18" charset="0"/>
                <a:ea typeface="Calibri" pitchFamily="34" charset="0"/>
                <a:cs typeface="Times New Roman" pitchFamily="18" charset="0"/>
              </a:rPr>
              <a:t>ADP  </a:t>
            </a:r>
            <a:r>
              <a:rPr lang="ar-IQ" sz="2400" b="1" dirty="0">
                <a:solidFill>
                  <a:srgbClr val="0070C0"/>
                </a:solidFill>
                <a:latin typeface="Times New Roman" pitchFamily="18" charset="0"/>
                <a:ea typeface="Calibri" pitchFamily="34" charset="0"/>
                <a:cs typeface="Times New Roman" pitchFamily="18" charset="0"/>
              </a:rPr>
              <a:t>والفوسفات </a:t>
            </a:r>
            <a:r>
              <a:rPr lang="en-US" sz="2400" b="1" dirty="0">
                <a:solidFill>
                  <a:srgbClr val="0070C0"/>
                </a:solidFill>
                <a:latin typeface="Times New Roman" pitchFamily="18" charset="0"/>
                <a:ea typeface="Calibri" pitchFamily="34" charset="0"/>
                <a:cs typeface="Times New Roman" pitchFamily="18" charset="0"/>
              </a:rPr>
              <a:t>Pi</a:t>
            </a:r>
            <a:r>
              <a:rPr lang="ar-IQ" sz="2400" b="1" dirty="0">
                <a:solidFill>
                  <a:srgbClr val="0070C0"/>
                </a:solidFill>
                <a:latin typeface="Times New Roman" pitchFamily="18" charset="0"/>
                <a:ea typeface="Calibri" pitchFamily="34" charset="0"/>
                <a:cs typeface="Times New Roman" pitchFamily="18" charset="0"/>
              </a:rPr>
              <a:t> لتكون كل من </a:t>
            </a:r>
            <a:r>
              <a:rPr lang="en-US" sz="2400" b="1" dirty="0">
                <a:solidFill>
                  <a:srgbClr val="00B050"/>
                </a:solidFill>
                <a:latin typeface="Times New Roman" pitchFamily="18" charset="0"/>
                <a:ea typeface="Calibri" pitchFamily="34" charset="0"/>
                <a:cs typeface="Times New Roman" pitchFamily="18" charset="0"/>
              </a:rPr>
              <a:t>Chemical  and Transport  , Mechanical </a:t>
            </a:r>
            <a:r>
              <a:rPr lang="ar-IQ" sz="2400" b="1" dirty="0">
                <a:solidFill>
                  <a:srgbClr val="00B050"/>
                </a:solidFill>
                <a:latin typeface="Times New Roman" pitchFamily="18" charset="0"/>
                <a:ea typeface="Calibri" pitchFamily="34" charset="0"/>
                <a:cs typeface="Times New Roman" pitchFamily="18" charset="0"/>
              </a:rPr>
              <a:t> </a:t>
            </a:r>
            <a:r>
              <a:rPr lang="ar-IQ" sz="2400" b="1" dirty="0">
                <a:solidFill>
                  <a:srgbClr val="0070C0"/>
                </a:solidFill>
                <a:latin typeface="Times New Roman" pitchFamily="18" charset="0"/>
                <a:ea typeface="Calibri" pitchFamily="34" charset="0"/>
                <a:cs typeface="Times New Roman" pitchFamily="18" charset="0"/>
              </a:rPr>
              <a:t>متاحة وممكنة الشكل (1)</a:t>
            </a:r>
          </a:p>
        </p:txBody>
      </p:sp>
      <p:sp>
        <p:nvSpPr>
          <p:cNvPr id="1740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5" name="Picture 4"/>
          <p:cNvPicPr/>
          <p:nvPr/>
        </p:nvPicPr>
        <p:blipFill>
          <a:blip r:embed="rId2" cstate="print"/>
          <a:srcRect/>
          <a:stretch>
            <a:fillRect/>
          </a:stretch>
        </p:blipFill>
        <p:spPr bwMode="auto">
          <a:xfrm>
            <a:off x="533400" y="3657600"/>
            <a:ext cx="8077200" cy="2743200"/>
          </a:xfrm>
          <a:prstGeom prst="rect">
            <a:avLst/>
          </a:prstGeom>
          <a:noFill/>
          <a:ln w="9525">
            <a:noFill/>
            <a:miter lim="800000"/>
            <a:headEnd/>
            <a:tailEnd/>
          </a:ln>
        </p:spPr>
      </p:pic>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srcRect/>
          <a:stretch>
            <a:fillRect/>
          </a:stretch>
        </p:blipFill>
        <p:spPr bwMode="auto">
          <a:xfrm>
            <a:off x="381000" y="1143000"/>
            <a:ext cx="8458200" cy="3362325"/>
          </a:xfrm>
          <a:prstGeom prst="rect">
            <a:avLst/>
          </a:prstGeom>
          <a:noFill/>
          <a:ln w="9525">
            <a:noFill/>
            <a:miter lim="800000"/>
            <a:headEnd/>
            <a:tailEnd/>
          </a:ln>
        </p:spPr>
      </p:pic>
      <p:sp>
        <p:nvSpPr>
          <p:cNvPr id="16385" name="Rectangle 1"/>
          <p:cNvSpPr>
            <a:spLocks noChangeArrowheads="1"/>
          </p:cNvSpPr>
          <p:nvPr/>
        </p:nvSpPr>
        <p:spPr bwMode="auto">
          <a:xfrm>
            <a:off x="381000" y="4827657"/>
            <a:ext cx="8458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000" b="1" i="0" u="none" strike="noStrike" cap="none" normalizeH="0" baseline="0" dirty="0">
                <a:ln>
                  <a:noFill/>
                </a:ln>
                <a:effectLst/>
                <a:latin typeface="Times New Roman" pitchFamily="18" charset="0"/>
                <a:ea typeface="Calibri" pitchFamily="34" charset="0"/>
                <a:cs typeface="Times New Roman" pitchFamily="18" charset="0"/>
              </a:rPr>
              <a:t>الشكل 2: جزيئة الادينوسين ثلاثي الفوسفات و جزيئة الادينوسين ثنائي الفوسفات والاصرتين المعلمة باللون الاحمر بين جزيئات الفوسفات هي تمثل اسهل المناطق لتكسر الاواصر بين جزيئات الفوسفات .</a:t>
            </a:r>
            <a:endParaRPr kumimoji="0" lang="ar-IQ" sz="2000" b="0" i="0" u="none" strike="noStrike" cap="none" normalizeH="0" baseline="0" dirty="0">
              <a:ln>
                <a:noFill/>
              </a:ln>
              <a:effectLst/>
              <a:latin typeface="Arial" pitchFamily="34" charset="0"/>
              <a:cs typeface="Arial" pitchFamily="34" charset="0"/>
            </a:endParaRPr>
          </a:p>
        </p:txBody>
      </p:sp>
    </p:spTree>
  </p:cSld>
  <p:clrMapOvr>
    <a:masterClrMapping/>
  </p:clrMapOvr>
  <p:transition spd="slow">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28600" y="903744"/>
            <a:ext cx="86106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lang="ar-IQ" sz="2400" b="1" dirty="0">
                <a:solidFill>
                  <a:srgbClr val="0070C0"/>
                </a:solidFill>
                <a:latin typeface="Times New Roman" pitchFamily="18" charset="0"/>
                <a:ea typeface="Calibri" pitchFamily="34" charset="0"/>
                <a:cs typeface="Times New Roman" pitchFamily="18" charset="0"/>
              </a:rPr>
              <a:t>الطاقة الكيمياوية :</a:t>
            </a:r>
            <a:endParaRPr lang="en-US" sz="2400" b="1" dirty="0">
              <a:solidFill>
                <a:srgbClr val="0070C0"/>
              </a:solidFill>
              <a:latin typeface="Times New Roman" pitchFamily="18" charset="0"/>
              <a:ea typeface="Calibri" pitchFamily="34" charset="0"/>
              <a:cs typeface="Times New Roman" pitchFamily="18" charset="0"/>
            </a:endParaRPr>
          </a:p>
          <a:p>
            <a:pPr lvl="0" algn="justLow" rtl="1" eaLnBrk="0" fontAlgn="base" hangingPunct="0">
              <a:spcBef>
                <a:spcPct val="0"/>
              </a:spcBef>
              <a:spcAft>
                <a:spcPct val="0"/>
              </a:spcAft>
            </a:pPr>
            <a:r>
              <a:rPr lang="ar-IQ" sz="2400" b="1" dirty="0">
                <a:latin typeface="Times New Roman" pitchFamily="18" charset="0"/>
                <a:ea typeface="Calibri" pitchFamily="34" charset="0"/>
                <a:cs typeface="Times New Roman" pitchFamily="18" charset="0"/>
              </a:rPr>
              <a:t>هي احد اشكال الطاقة وهي الطاقة المتحررة من التفاعلات الكيمياوية والتغير في الطاقة المصاحبة لكل تفاعل كيمياوي يعبر عنها اما بفقدانها او اكتسابها . ففي التفاعلات التلقائية تتحر طاقة حرارية ويطلق على هذا النوع من التفاعل المحرر للطاقة </a:t>
            </a:r>
            <a:r>
              <a:rPr lang="en-US" sz="2400" b="1" dirty="0">
                <a:latin typeface="Times New Roman" pitchFamily="18" charset="0"/>
                <a:ea typeface="Calibri" pitchFamily="34" charset="0"/>
                <a:cs typeface="Times New Roman" pitchFamily="18" charset="0"/>
              </a:rPr>
              <a:t>(</a:t>
            </a:r>
            <a:r>
              <a:rPr lang="en-US" sz="2400" b="1" dirty="0" err="1">
                <a:solidFill>
                  <a:srgbClr val="FF0000"/>
                </a:solidFill>
                <a:latin typeface="Times New Roman" pitchFamily="18" charset="0"/>
                <a:ea typeface="Calibri" pitchFamily="34" charset="0"/>
                <a:cs typeface="Times New Roman" pitchFamily="18" charset="0"/>
              </a:rPr>
              <a:t>Exergonic</a:t>
            </a:r>
            <a:r>
              <a:rPr lang="en-US" sz="2400" b="1" dirty="0">
                <a:latin typeface="Times New Roman" pitchFamily="18" charset="0"/>
                <a:ea typeface="Calibri" pitchFamily="34" charset="0"/>
                <a:cs typeface="Times New Roman" pitchFamily="18" charset="0"/>
              </a:rPr>
              <a:t>)</a:t>
            </a:r>
            <a:r>
              <a:rPr lang="ar-IQ" sz="2400" b="1" dirty="0">
                <a:latin typeface="Times New Roman" pitchFamily="18" charset="0"/>
                <a:ea typeface="Calibri" pitchFamily="34" charset="0"/>
                <a:cs typeface="Times New Roman" pitchFamily="18" charset="0"/>
              </a:rPr>
              <a:t> ويرمز للطاقة الحرارية المتحرره</a:t>
            </a:r>
            <a:r>
              <a:rPr lang="en-US" sz="2400" b="1" dirty="0">
                <a:latin typeface="Times New Roman" pitchFamily="18" charset="0"/>
                <a:ea typeface="Calibri" pitchFamily="34" charset="0"/>
                <a:cs typeface="Times New Roman" pitchFamily="18" charset="0"/>
              </a:rPr>
              <a:t> (</a:t>
            </a:r>
            <a:r>
              <a:rPr lang="en-US" sz="2400" b="1" dirty="0">
                <a:solidFill>
                  <a:srgbClr val="FF0000"/>
                </a:solidFill>
                <a:latin typeface="Times New Roman" pitchFamily="18" charset="0"/>
                <a:ea typeface="Calibri" pitchFamily="34" charset="0"/>
                <a:cs typeface="Times New Roman" pitchFamily="18" charset="0"/>
              </a:rPr>
              <a:t>∆</a:t>
            </a:r>
            <a:r>
              <a:rPr lang="en-US" sz="2400" b="1" baseline="30000" dirty="0" err="1">
                <a:solidFill>
                  <a:srgbClr val="FF0000"/>
                </a:solidFill>
                <a:latin typeface="Times New Roman" pitchFamily="18" charset="0"/>
                <a:ea typeface="Calibri" pitchFamily="34" charset="0"/>
                <a:cs typeface="Times New Roman" pitchFamily="18" charset="0"/>
              </a:rPr>
              <a:t>o</a:t>
            </a:r>
            <a:r>
              <a:rPr lang="en-US" sz="2400" b="1" dirty="0" err="1">
                <a:solidFill>
                  <a:srgbClr val="FF0000"/>
                </a:solidFill>
                <a:latin typeface="Times New Roman" pitchFamily="18" charset="0"/>
                <a:ea typeface="Calibri" pitchFamily="34" charset="0"/>
                <a:cs typeface="Times New Roman" pitchFamily="18" charset="0"/>
              </a:rPr>
              <a:t>G</a:t>
            </a:r>
            <a:r>
              <a:rPr lang="en-US" sz="2400" b="1" dirty="0">
                <a:solidFill>
                  <a:srgbClr val="FF0000"/>
                </a:solidFill>
                <a:latin typeface="Times New Roman" pitchFamily="18" charset="0"/>
                <a:ea typeface="Calibri" pitchFamily="34" charset="0"/>
                <a:cs typeface="Times New Roman" pitchFamily="18" charset="0"/>
              </a:rPr>
              <a:t>-</a:t>
            </a:r>
            <a:r>
              <a:rPr lang="en-US" sz="2400" b="1" dirty="0">
                <a:latin typeface="Times New Roman" pitchFamily="18" charset="0"/>
                <a:ea typeface="Calibri" pitchFamily="34" charset="0"/>
                <a:cs typeface="Times New Roman" pitchFamily="18" charset="0"/>
              </a:rPr>
              <a:t>)  </a:t>
            </a:r>
            <a:r>
              <a:rPr lang="ar-IQ" sz="2400" b="1" dirty="0">
                <a:latin typeface="Times New Roman" pitchFamily="18" charset="0"/>
                <a:ea typeface="Calibri" pitchFamily="34" charset="0"/>
                <a:cs typeface="Times New Roman" pitchFamily="18" charset="0"/>
              </a:rPr>
              <a:t>، اما في التفاعلات التي تمتص طاقة حرارية من المحيط حولها ففي هذه الحالة لايكون التفاعل تلقائي ويسمى بالتفاعل الممتص للطاقة </a:t>
            </a:r>
            <a:r>
              <a:rPr lang="en-US" sz="2400" b="1" dirty="0">
                <a:latin typeface="Times New Roman" pitchFamily="18" charset="0"/>
                <a:ea typeface="Calibri" pitchFamily="34" charset="0"/>
                <a:cs typeface="Times New Roman" pitchFamily="18" charset="0"/>
              </a:rPr>
              <a:t>(</a:t>
            </a:r>
            <a:r>
              <a:rPr lang="en-US" sz="2400" b="1" dirty="0" err="1">
                <a:solidFill>
                  <a:srgbClr val="FF0000"/>
                </a:solidFill>
                <a:latin typeface="Times New Roman" pitchFamily="18" charset="0"/>
                <a:ea typeface="Calibri" pitchFamily="34" charset="0"/>
                <a:cs typeface="Times New Roman" pitchFamily="18" charset="0"/>
              </a:rPr>
              <a:t>Endergonic</a:t>
            </a:r>
            <a:r>
              <a:rPr lang="en-US" sz="2400" b="1" dirty="0">
                <a:latin typeface="Times New Roman" pitchFamily="18" charset="0"/>
                <a:ea typeface="Calibri" pitchFamily="34" charset="0"/>
                <a:cs typeface="Times New Roman" pitchFamily="18" charset="0"/>
              </a:rPr>
              <a:t>)</a:t>
            </a:r>
            <a:r>
              <a:rPr lang="ar-IQ" sz="2400" b="1" dirty="0">
                <a:latin typeface="Times New Roman" pitchFamily="18" charset="0"/>
                <a:ea typeface="Calibri" pitchFamily="34" charset="0"/>
                <a:cs typeface="Times New Roman" pitchFamily="18" charset="0"/>
              </a:rPr>
              <a:t> .</a:t>
            </a:r>
          </a:p>
        </p:txBody>
      </p:sp>
      <p:sp>
        <p:nvSpPr>
          <p:cNvPr id="15362" name="Rectangle 2"/>
          <p:cNvSpPr>
            <a:spLocks noChangeArrowheads="1"/>
          </p:cNvSpPr>
          <p:nvPr/>
        </p:nvSpPr>
        <p:spPr bwMode="auto">
          <a:xfrm>
            <a:off x="152400" y="3799344"/>
            <a:ext cx="8763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lang="ar-IQ" sz="2400" b="1" dirty="0">
                <a:solidFill>
                  <a:srgbClr val="0070C0"/>
                </a:solidFill>
                <a:latin typeface="Times New Roman" pitchFamily="18" charset="0"/>
                <a:ea typeface="Calibri" pitchFamily="34" charset="0"/>
                <a:cs typeface="Times New Roman" pitchFamily="18" charset="0"/>
              </a:rPr>
              <a:t>طاقة التنشيط :</a:t>
            </a:r>
            <a:endParaRPr lang="en-US" sz="2400" b="1" dirty="0">
              <a:solidFill>
                <a:srgbClr val="0070C0"/>
              </a:solidFill>
              <a:latin typeface="Times New Roman" pitchFamily="18" charset="0"/>
              <a:ea typeface="Calibri" pitchFamily="34"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lang="ar-IQ" sz="2400" b="1" dirty="0">
                <a:latin typeface="Times New Roman" pitchFamily="18" charset="0"/>
                <a:ea typeface="Calibri" pitchFamily="34" charset="0"/>
                <a:cs typeface="Times New Roman" pitchFamily="18" charset="0"/>
              </a:rPr>
              <a:t>في التفاعلات الكيمياوي وحتى في اغلب التفاعلات التلقائية المحررة للطاقة ، فان المواد المتفاعلة لاتبدا بالتفاعل الا بعد تسليط طاقة منشطة عليها تساعد في تفكيك وتكسير الاواصر مابين الذرات المكونة لتلك المواد . تعرف هذه الطاقة التي يحتاجها التفاعل للبدء بطاقة التنشيط بعدها يستمر التفاعل تلقائيا . في الاجسام الحية فان وجود الانزيمات يقلل من مستوى الطاقة المنشطة التي يحتاجها ذلك الجسم الحي وتساعد على بدء التفاعل بسهولة اكثر </a:t>
            </a:r>
            <a:r>
              <a:rPr kumimoji="0" lang="ar-IQ" sz="1400" b="1" i="0" u="none" strike="noStrike" cap="none" normalizeH="0" baseline="0" dirty="0">
                <a:ln>
                  <a:noFill/>
                </a:ln>
                <a:effectLst/>
                <a:latin typeface="Times New Roman" pitchFamily="18" charset="0"/>
                <a:ea typeface="Calibri" pitchFamily="34" charset="0"/>
                <a:cs typeface="Times New Roman" pitchFamily="18" charset="0"/>
              </a:rPr>
              <a:t>.</a:t>
            </a:r>
            <a:endParaRPr kumimoji="0" lang="ar-IQ" sz="1800" b="0" i="0" u="none" strike="noStrike" cap="none" normalizeH="0" baseline="0" dirty="0">
              <a:ln>
                <a:noFill/>
              </a:ln>
              <a:effectLst/>
              <a:latin typeface="Arial" pitchFamily="34" charset="0"/>
              <a:cs typeface="Arial" pitchFamily="34" charset="0"/>
            </a:endParaRPr>
          </a:p>
        </p:txBody>
      </p:sp>
    </p:spTree>
  </p:cSld>
  <p:clrMapOvr>
    <a:masterClrMapping/>
  </p:clrMapOvr>
  <p:transition spd="slow">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9" name="Picture 13"/>
          <p:cNvPicPr>
            <a:picLocks noChangeAspect="1" noChangeArrowheads="1"/>
          </p:cNvPicPr>
          <p:nvPr/>
        </p:nvPicPr>
        <p:blipFill>
          <a:blip r:embed="rId2" cstate="print">
            <a:lum contrast="52000"/>
          </a:blip>
          <a:srcRect/>
          <a:stretch>
            <a:fillRect/>
          </a:stretch>
        </p:blipFill>
        <p:spPr bwMode="auto">
          <a:xfrm>
            <a:off x="1600200" y="4800600"/>
            <a:ext cx="5867400" cy="1219200"/>
          </a:xfrm>
          <a:prstGeom prst="rect">
            <a:avLst/>
          </a:prstGeom>
          <a:noFill/>
        </p:spPr>
      </p:pic>
      <p:sp>
        <p:nvSpPr>
          <p:cNvPr id="8200" name="Rectangle 8"/>
          <p:cNvSpPr>
            <a:spLocks noChangeArrowheads="1"/>
          </p:cNvSpPr>
          <p:nvPr/>
        </p:nvSpPr>
        <p:spPr bwMode="auto">
          <a:xfrm>
            <a:off x="1269833" y="1214735"/>
            <a:ext cx="7416967"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400" b="1" i="0" strike="noStrike" cap="none" normalizeH="0" baseline="0" dirty="0">
                <a:ln>
                  <a:noFill/>
                </a:ln>
                <a:solidFill>
                  <a:srgbClr val="0070C0"/>
                </a:solidFill>
                <a:effectLst/>
                <a:latin typeface="Times New Roman" pitchFamily="18" charset="0"/>
                <a:ea typeface="Calibri" pitchFamily="34" charset="0"/>
                <a:cs typeface="Times New Roman" pitchFamily="18" charset="0"/>
              </a:rPr>
              <a:t>دور </a:t>
            </a:r>
            <a:r>
              <a:rPr kumimoji="0" lang="en-US" sz="2400" b="1" i="0" strike="noStrike" cap="none" normalizeH="0" baseline="0" dirty="0">
                <a:ln>
                  <a:noFill/>
                </a:ln>
                <a:solidFill>
                  <a:srgbClr val="0070C0"/>
                </a:solidFill>
                <a:effectLst/>
                <a:latin typeface="Times New Roman" pitchFamily="18" charset="0"/>
                <a:ea typeface="Calibri" pitchFamily="34" charset="0"/>
                <a:cs typeface="Times New Roman" pitchFamily="18" charset="0"/>
              </a:rPr>
              <a:t>ATP </a:t>
            </a:r>
            <a:r>
              <a:rPr kumimoji="0" lang="ar-IQ" sz="2400" b="1" i="0" strike="noStrike" cap="none" normalizeH="0" baseline="0" dirty="0">
                <a:ln>
                  <a:noFill/>
                </a:ln>
                <a:solidFill>
                  <a:srgbClr val="0070C0"/>
                </a:solidFill>
                <a:effectLst/>
                <a:latin typeface="Times New Roman" pitchFamily="18" charset="0"/>
                <a:ea typeface="Calibri" pitchFamily="34" charset="0"/>
                <a:cs typeface="Times New Roman" pitchFamily="18" charset="0"/>
              </a:rPr>
              <a:t> في الايض:          </a:t>
            </a:r>
            <a:r>
              <a:rPr lang="en-US" sz="2400" b="1" dirty="0">
                <a:solidFill>
                  <a:srgbClr val="0070C0"/>
                </a:solidFill>
                <a:latin typeface="Times New Roman" pitchFamily="18" charset="0"/>
                <a:ea typeface="Calibri" pitchFamily="34" charset="0"/>
                <a:cs typeface="Times New Roman" pitchFamily="18" charset="0"/>
              </a:rPr>
              <a:t>The Role of ATP in Metabolism </a:t>
            </a:r>
          </a:p>
        </p:txBody>
      </p:sp>
      <p:sp>
        <p:nvSpPr>
          <p:cNvPr id="8201" name="Rectangle 9"/>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02" name="Rectangle 10"/>
          <p:cNvSpPr>
            <a:spLocks noChangeArrowheads="1"/>
          </p:cNvSpPr>
          <p:nvPr/>
        </p:nvSpPr>
        <p:spPr bwMode="auto">
          <a:xfrm>
            <a:off x="228600" y="1970544"/>
            <a:ext cx="86868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fontAlgn="base">
              <a:spcBef>
                <a:spcPct val="0"/>
              </a:spcBef>
              <a:spcAft>
                <a:spcPct val="0"/>
              </a:spcAft>
            </a:pPr>
            <a:r>
              <a:rPr lang="ar-IQ" sz="2400" b="1" dirty="0">
                <a:solidFill>
                  <a:schemeClr val="tx1">
                    <a:lumMod val="85000"/>
                  </a:schemeClr>
                </a:solidFill>
                <a:latin typeface="Times New Roman" pitchFamily="18" charset="0"/>
                <a:ea typeface="Calibri" pitchFamily="34" charset="0"/>
                <a:cs typeface="Times New Roman" pitchFamily="18" charset="0"/>
              </a:rPr>
              <a:t>العديد من التفاعلات في الخلية والتي هي تكون من نوع الماصة للطاقة</a:t>
            </a:r>
            <a:r>
              <a:rPr lang="en-US" sz="2400" b="1" dirty="0">
                <a:solidFill>
                  <a:schemeClr val="tx1">
                    <a:lumMod val="85000"/>
                  </a:schemeClr>
                </a:solidFill>
                <a:latin typeface="Times New Roman" pitchFamily="18" charset="0"/>
                <a:ea typeface="Calibri" pitchFamily="34" charset="0"/>
                <a:cs typeface="Times New Roman" pitchFamily="18" charset="0"/>
              </a:rPr>
              <a:t> </a:t>
            </a:r>
            <a:r>
              <a:rPr lang="en-US" sz="2400" b="1" dirty="0" err="1">
                <a:solidFill>
                  <a:srgbClr val="FF0000"/>
                </a:solidFill>
                <a:latin typeface="Times New Roman" pitchFamily="18" charset="0"/>
                <a:ea typeface="Calibri" pitchFamily="34" charset="0"/>
                <a:cs typeface="Times New Roman" pitchFamily="18" charset="0"/>
              </a:rPr>
              <a:t>Endergonic</a:t>
            </a:r>
            <a:r>
              <a:rPr lang="en-US" sz="2400" b="1" dirty="0">
                <a:solidFill>
                  <a:srgbClr val="FF0000"/>
                </a:solidFill>
                <a:latin typeface="Times New Roman" pitchFamily="18" charset="0"/>
                <a:ea typeface="Calibri" pitchFamily="34" charset="0"/>
                <a:cs typeface="Times New Roman" pitchFamily="18" charset="0"/>
              </a:rPr>
              <a:t>  </a:t>
            </a:r>
            <a:r>
              <a:rPr lang="ar-IQ" sz="2400" b="1" dirty="0">
                <a:solidFill>
                  <a:srgbClr val="FF0000"/>
                </a:solidFill>
                <a:latin typeface="Times New Roman" pitchFamily="18" charset="0"/>
                <a:ea typeface="Calibri" pitchFamily="34" charset="0"/>
                <a:cs typeface="Times New Roman" pitchFamily="18" charset="0"/>
              </a:rPr>
              <a:t>             </a:t>
            </a:r>
            <a:r>
              <a:rPr lang="en-US" sz="2400" b="1" dirty="0">
                <a:solidFill>
                  <a:srgbClr val="FF0000"/>
                </a:solidFill>
                <a:latin typeface="Times New Roman" pitchFamily="18" charset="0"/>
                <a:ea typeface="Calibri" pitchFamily="34" charset="0"/>
                <a:cs typeface="Times New Roman" pitchFamily="18" charset="0"/>
              </a:rPr>
              <a:t>reaction  </a:t>
            </a:r>
            <a:r>
              <a:rPr lang="ar-IQ" sz="2400" b="1" dirty="0">
                <a:solidFill>
                  <a:schemeClr val="tx1">
                    <a:lumMod val="85000"/>
                  </a:schemeClr>
                </a:solidFill>
                <a:latin typeface="Times New Roman" pitchFamily="18" charset="0"/>
                <a:ea typeface="Calibri" pitchFamily="34" charset="0"/>
                <a:cs typeface="Times New Roman" pitchFamily="18" charset="0"/>
              </a:rPr>
              <a:t>والتي لايمكن ان تستمر بدون وجود عوامل مساعدة خارجية . ان واحدة من تلك العوامل الخارجية هي جزيئة الـ</a:t>
            </a:r>
            <a:r>
              <a:rPr lang="en-US" sz="2400" b="1" dirty="0">
                <a:solidFill>
                  <a:schemeClr val="tx1">
                    <a:lumMod val="85000"/>
                  </a:schemeClr>
                </a:solidFill>
                <a:latin typeface="Times New Roman" pitchFamily="18" charset="0"/>
                <a:ea typeface="Calibri" pitchFamily="34" charset="0"/>
                <a:cs typeface="Times New Roman" pitchFamily="18" charset="0"/>
              </a:rPr>
              <a:t> ATP  </a:t>
            </a:r>
            <a:r>
              <a:rPr lang="ar-IQ" sz="2400" b="1" dirty="0">
                <a:solidFill>
                  <a:schemeClr val="tx1">
                    <a:lumMod val="85000"/>
                  </a:schemeClr>
                </a:solidFill>
                <a:latin typeface="Times New Roman" pitchFamily="18" charset="0"/>
                <a:ea typeface="Calibri" pitchFamily="34" charset="0"/>
                <a:cs typeface="Times New Roman" pitchFamily="18" charset="0"/>
              </a:rPr>
              <a:t>وهذا الدور يتمثل في دفع مثل هذة التفاعلات الماصة للطاقة</a:t>
            </a:r>
            <a:r>
              <a:rPr lang="en-US" sz="2400" b="1" dirty="0">
                <a:solidFill>
                  <a:schemeClr val="tx1">
                    <a:lumMod val="85000"/>
                  </a:schemeClr>
                </a:solidFill>
                <a:latin typeface="Times New Roman" pitchFamily="18" charset="0"/>
                <a:ea typeface="Calibri" pitchFamily="34" charset="0"/>
                <a:cs typeface="Times New Roman" pitchFamily="18" charset="0"/>
              </a:rPr>
              <a:t> </a:t>
            </a:r>
            <a:r>
              <a:rPr lang="en-US" sz="2400" b="1" dirty="0" err="1">
                <a:solidFill>
                  <a:srgbClr val="FF0000"/>
                </a:solidFill>
                <a:latin typeface="Times New Roman" pitchFamily="18" charset="0"/>
                <a:ea typeface="Calibri" pitchFamily="34" charset="0"/>
                <a:cs typeface="Times New Roman" pitchFamily="18" charset="0"/>
              </a:rPr>
              <a:t>Endergonic</a:t>
            </a:r>
            <a:r>
              <a:rPr lang="en-US" sz="2400" b="1" dirty="0">
                <a:solidFill>
                  <a:srgbClr val="FF0000"/>
                </a:solidFill>
                <a:latin typeface="Times New Roman" pitchFamily="18" charset="0"/>
                <a:ea typeface="Calibri" pitchFamily="34" charset="0"/>
                <a:cs typeface="Times New Roman" pitchFamily="18" charset="0"/>
              </a:rPr>
              <a:t>  reaction</a:t>
            </a:r>
            <a:r>
              <a:rPr lang="ar-IQ" sz="2400" b="1" dirty="0">
                <a:solidFill>
                  <a:schemeClr val="tx1">
                    <a:lumMod val="85000"/>
                  </a:schemeClr>
                </a:solidFill>
                <a:latin typeface="Times New Roman" pitchFamily="18" charset="0"/>
                <a:ea typeface="Calibri" pitchFamily="34" charset="0"/>
                <a:cs typeface="Times New Roman" pitchFamily="18" charset="0"/>
              </a:rPr>
              <a:t>الى ان تكتمل وتنجز بصورة كاملة .ان جزيئة</a:t>
            </a:r>
            <a:r>
              <a:rPr lang="en-US" sz="2400" b="1" dirty="0">
                <a:solidFill>
                  <a:schemeClr val="tx1">
                    <a:lumMod val="85000"/>
                  </a:schemeClr>
                </a:solidFill>
                <a:latin typeface="Times New Roman" pitchFamily="18" charset="0"/>
                <a:ea typeface="Calibri" pitchFamily="34" charset="0"/>
                <a:cs typeface="Times New Roman" pitchFamily="18" charset="0"/>
              </a:rPr>
              <a:t> </a:t>
            </a:r>
            <a:r>
              <a:rPr lang="en-US" sz="2400" b="1" dirty="0">
                <a:solidFill>
                  <a:srgbClr val="FF0000"/>
                </a:solidFill>
                <a:latin typeface="Times New Roman" pitchFamily="18" charset="0"/>
                <a:ea typeface="Calibri" pitchFamily="34" charset="0"/>
                <a:cs typeface="Times New Roman" pitchFamily="18" charset="0"/>
              </a:rPr>
              <a:t>ATP</a:t>
            </a:r>
            <a:r>
              <a:rPr lang="ar-IQ" sz="2400" b="1" dirty="0">
                <a:solidFill>
                  <a:schemeClr val="tx1">
                    <a:lumMod val="85000"/>
                  </a:schemeClr>
                </a:solidFill>
                <a:latin typeface="Times New Roman" pitchFamily="18" charset="0"/>
                <a:ea typeface="Calibri" pitchFamily="34" charset="0"/>
                <a:cs typeface="Times New Roman" pitchFamily="18" charset="0"/>
              </a:rPr>
              <a:t> هي جزئية عالية الطاقة وهذا يعني ان تحطم او تحلل هذه الجزيئة غالبا يكون بصورة كاملة لكي ينتج جزيئة</a:t>
            </a:r>
            <a:r>
              <a:rPr lang="en-US" sz="2400" b="1" dirty="0">
                <a:solidFill>
                  <a:schemeClr val="tx1">
                    <a:lumMod val="85000"/>
                  </a:schemeClr>
                </a:solidFill>
                <a:latin typeface="Times New Roman" pitchFamily="18" charset="0"/>
                <a:ea typeface="Calibri" pitchFamily="34" charset="0"/>
                <a:cs typeface="Times New Roman" pitchFamily="18" charset="0"/>
              </a:rPr>
              <a:t> </a:t>
            </a:r>
            <a:r>
              <a:rPr lang="en-US" sz="2400" b="1" dirty="0">
                <a:solidFill>
                  <a:srgbClr val="FF0000"/>
                </a:solidFill>
                <a:latin typeface="Times New Roman" pitchFamily="18" charset="0"/>
                <a:ea typeface="Calibri" pitchFamily="34" charset="0"/>
                <a:cs typeface="Times New Roman" pitchFamily="18" charset="0"/>
              </a:rPr>
              <a:t>ADP</a:t>
            </a:r>
            <a:r>
              <a:rPr lang="en-US" sz="2400" b="1" dirty="0">
                <a:solidFill>
                  <a:srgbClr val="FFFF00"/>
                </a:solidFill>
                <a:latin typeface="Times New Roman" pitchFamily="18" charset="0"/>
                <a:ea typeface="Calibri" pitchFamily="34" charset="0"/>
                <a:cs typeface="Times New Roman" pitchFamily="18" charset="0"/>
              </a:rPr>
              <a:t> </a:t>
            </a:r>
            <a:r>
              <a:rPr lang="en-US" sz="2400" b="1" dirty="0">
                <a:solidFill>
                  <a:schemeClr val="tx1">
                    <a:lumMod val="85000"/>
                  </a:schemeClr>
                </a:solidFill>
                <a:latin typeface="Times New Roman" pitchFamily="18" charset="0"/>
                <a:ea typeface="Calibri" pitchFamily="34" charset="0"/>
                <a:cs typeface="Times New Roman" pitchFamily="18" charset="0"/>
              </a:rPr>
              <a:t> </a:t>
            </a:r>
            <a:r>
              <a:rPr lang="ar-IQ" sz="2400" b="1" dirty="0">
                <a:solidFill>
                  <a:schemeClr val="tx1">
                    <a:lumMod val="85000"/>
                  </a:schemeClr>
                </a:solidFill>
                <a:latin typeface="Times New Roman" pitchFamily="18" charset="0"/>
                <a:ea typeface="Calibri" pitchFamily="34" charset="0"/>
                <a:cs typeface="Times New Roman" pitchFamily="18" charset="0"/>
              </a:rPr>
              <a:t>مع جزيئة من الفوسفات</a:t>
            </a:r>
            <a:r>
              <a:rPr lang="en-US" sz="2400" b="1" dirty="0">
                <a:solidFill>
                  <a:schemeClr val="tx1">
                    <a:lumMod val="85000"/>
                  </a:schemeClr>
                </a:solidFill>
                <a:latin typeface="Times New Roman" pitchFamily="18" charset="0"/>
                <a:ea typeface="Calibri" pitchFamily="34" charset="0"/>
                <a:cs typeface="Times New Roman" pitchFamily="18" charset="0"/>
              </a:rPr>
              <a:t> Pi  </a:t>
            </a:r>
            <a:r>
              <a:rPr lang="ar-IQ" sz="2400" b="1" dirty="0">
                <a:solidFill>
                  <a:schemeClr val="tx1">
                    <a:lumMod val="85000"/>
                  </a:schemeClr>
                </a:solidFill>
                <a:latin typeface="Times New Roman" pitchFamily="18" charset="0"/>
                <a:ea typeface="Calibri" pitchFamily="34" charset="0"/>
                <a:cs typeface="Times New Roman" pitchFamily="18" charset="0"/>
              </a:rPr>
              <a:t>اذ تكون (</a:t>
            </a:r>
            <a:r>
              <a:rPr lang="ar-IQ" sz="2400" b="1" dirty="0">
                <a:solidFill>
                  <a:srgbClr val="FF0000"/>
                </a:solidFill>
                <a:latin typeface="Times New Roman" pitchFamily="18" charset="0"/>
                <a:ea typeface="Calibri" pitchFamily="34" charset="0"/>
                <a:cs typeface="Times New Roman" pitchFamily="18" charset="0"/>
              </a:rPr>
              <a:t>∆ ج </a:t>
            </a:r>
            <a:r>
              <a:rPr lang="ar-IQ" sz="2400" b="1" dirty="0">
                <a:solidFill>
                  <a:schemeClr val="tx1">
                    <a:lumMod val="85000"/>
                  </a:schemeClr>
                </a:solidFill>
                <a:latin typeface="Times New Roman" pitchFamily="18" charset="0"/>
                <a:ea typeface="Calibri" pitchFamily="34" charset="0"/>
                <a:cs typeface="Times New Roman" pitchFamily="18" charset="0"/>
              </a:rPr>
              <a:t>) يساوي </a:t>
            </a:r>
            <a:r>
              <a:rPr lang="en-US" sz="2400" b="1" dirty="0">
                <a:solidFill>
                  <a:schemeClr val="tx1">
                    <a:lumMod val="85000"/>
                  </a:schemeClr>
                </a:solidFill>
                <a:latin typeface="Times New Roman" pitchFamily="18" charset="0"/>
                <a:ea typeface="Calibri" pitchFamily="34" charset="0"/>
                <a:cs typeface="Times New Roman" pitchFamily="18" charset="0"/>
              </a:rPr>
              <a:t> .</a:t>
            </a:r>
            <a:r>
              <a:rPr lang="en-US" sz="2400" b="1" dirty="0">
                <a:solidFill>
                  <a:srgbClr val="FF0000"/>
                </a:solidFill>
                <a:latin typeface="Times New Roman" pitchFamily="18" charset="0"/>
                <a:ea typeface="Calibri" pitchFamily="34" charset="0"/>
                <a:cs typeface="Times New Roman" pitchFamily="18" charset="0"/>
              </a:rPr>
              <a:t>7.3 kcal/mole</a:t>
            </a:r>
          </a:p>
        </p:txBody>
      </p:sp>
    </p:spTree>
  </p:cSld>
  <p:clrMapOvr>
    <a:masterClrMapping/>
  </p:clrMapOvr>
  <p:transition spd="slow">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228600" y="979944"/>
            <a:ext cx="87630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809750" algn="l"/>
              </a:tabLst>
            </a:pPr>
            <a:r>
              <a:rPr kumimoji="0" lang="ar-IQ" sz="2400" b="1" i="0" strike="noStrike" cap="none" normalizeH="0" baseline="0" dirty="0">
                <a:ln>
                  <a:noFill/>
                </a:ln>
                <a:solidFill>
                  <a:srgbClr val="FF0000"/>
                </a:solidFill>
                <a:effectLst/>
                <a:latin typeface="Times New Roman" pitchFamily="18" charset="0"/>
                <a:ea typeface="Calibri" pitchFamily="34" charset="0"/>
                <a:cs typeface="Times New Roman" pitchFamily="18" charset="0"/>
              </a:rPr>
              <a:t>تفاعلات الاكسدة والاختزال  وحوامل الالكترون :</a:t>
            </a:r>
            <a:r>
              <a:rPr kumimoji="0" lang="ar-IQ" sz="2400" b="0" i="0" strike="noStrike" cap="none" normalizeH="0" baseline="0" dirty="0">
                <a:ln>
                  <a:noFill/>
                </a:ln>
                <a:solidFill>
                  <a:srgbClr val="FF0000"/>
                </a:solidFill>
                <a:effectLst/>
                <a:latin typeface="Times New Roman" pitchFamily="18" charset="0"/>
                <a:ea typeface="Calibri" pitchFamily="34" charset="0"/>
                <a:cs typeface="Times New Roman" pitchFamily="18" charset="0"/>
              </a:rPr>
              <a:t> </a:t>
            </a:r>
          </a:p>
          <a:p>
            <a:pPr marL="0" marR="0" lvl="0" indent="0" algn="just" defTabSz="914400" rtl="1" eaLnBrk="1" fontAlgn="base" latinLnBrk="0" hangingPunct="1">
              <a:lnSpc>
                <a:spcPct val="100000"/>
              </a:lnSpc>
              <a:spcBef>
                <a:spcPct val="0"/>
              </a:spcBef>
              <a:spcAft>
                <a:spcPct val="0"/>
              </a:spcAft>
              <a:buClrTx/>
              <a:buSzTx/>
              <a:buFontTx/>
              <a:buNone/>
              <a:tabLst>
                <a:tab pos="1809750" algn="l"/>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1809750" algn="l"/>
              </a:tabLst>
            </a:pPr>
            <a:r>
              <a:rPr kumimoji="0" lang="ar-IQ" sz="2400" b="1" i="0" u="none" strike="noStrike" cap="none" normalizeH="0" baseline="0" dirty="0">
                <a:ln>
                  <a:noFill/>
                </a:ln>
                <a:effectLst/>
                <a:latin typeface="Times New Roman" pitchFamily="18" charset="0"/>
                <a:ea typeface="Calibri" pitchFamily="34" charset="0"/>
                <a:cs typeface="Times New Roman" pitchFamily="18" charset="0"/>
              </a:rPr>
              <a:t>الال</a:t>
            </a:r>
            <a:r>
              <a:rPr kumimoji="0" lang="ar-SA" sz="2400" b="1" i="0" u="none" strike="noStrike" cap="none" normalizeH="0" baseline="0" dirty="0">
                <a:ln>
                  <a:noFill/>
                </a:ln>
                <a:effectLst/>
                <a:latin typeface="Times New Roman" pitchFamily="18" charset="0"/>
                <a:ea typeface="Calibri" pitchFamily="34" charset="0"/>
                <a:cs typeface="Times New Roman" pitchFamily="18" charset="0"/>
              </a:rPr>
              <a:t>كترون يتحرك من الجهة المانحة الى الجهة المستقبلة</a:t>
            </a: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   </a:t>
            </a:r>
            <a:r>
              <a:rPr kumimoji="0" lang="en-US" sz="24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donors to acceptors </a:t>
            </a:r>
            <a:r>
              <a:rPr kumimoji="0" lang="ar-SA" sz="2400" b="1" i="0" u="none" strike="noStrike" cap="none" normalizeH="0" baseline="0" dirty="0">
                <a:ln>
                  <a:noFill/>
                </a:ln>
                <a:effectLst/>
                <a:latin typeface="Times New Roman" pitchFamily="18" charset="0"/>
                <a:ea typeface="Calibri" pitchFamily="34" charset="0"/>
                <a:cs typeface="Times New Roman" pitchFamily="18" charset="0"/>
              </a:rPr>
              <a:t>اذ ينتقل الالكترون من مناطق الجهد المتدرج او يمر باتجاة مناطق الجهد الموجب . عند اخذ حالة ناقل الالكترون</a:t>
            </a: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 </a:t>
            </a:r>
            <a:r>
              <a:rPr kumimoji="0" lang="en-US" sz="2400" b="1" i="0" u="none" strike="noStrike" cap="none" normalizeH="0" baseline="0" dirty="0" err="1">
                <a:ln>
                  <a:noFill/>
                </a:ln>
                <a:solidFill>
                  <a:srgbClr val="00B050"/>
                </a:solidFill>
                <a:effectLst/>
                <a:latin typeface="Times New Roman" pitchFamily="18" charset="0"/>
                <a:ea typeface="Calibri" pitchFamily="34" charset="0"/>
                <a:cs typeface="Times New Roman" pitchFamily="18" charset="0"/>
              </a:rPr>
              <a:t>nicotinamide</a:t>
            </a:r>
            <a:r>
              <a:rPr kumimoji="0" lang="en-US" sz="24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 adenine </a:t>
            </a:r>
            <a:r>
              <a:rPr kumimoji="0" lang="en-US" sz="2400" b="1" i="0" u="none" strike="noStrike" cap="none" normalizeH="0" baseline="0" dirty="0" err="1">
                <a:ln>
                  <a:noFill/>
                </a:ln>
                <a:solidFill>
                  <a:srgbClr val="00B050"/>
                </a:solidFill>
                <a:effectLst/>
                <a:latin typeface="Times New Roman" pitchFamily="18" charset="0"/>
                <a:ea typeface="Calibri" pitchFamily="34" charset="0"/>
                <a:cs typeface="Times New Roman" pitchFamily="18" charset="0"/>
              </a:rPr>
              <a:t>dinucleotide</a:t>
            </a:r>
            <a:r>
              <a:rPr kumimoji="0" lang="en-US" sz="24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 (NAD)  </a:t>
            </a:r>
            <a:r>
              <a:rPr kumimoji="0" lang="ar-SA" sz="2400" b="1" i="0" u="none" strike="noStrike" cap="none" normalizeH="0" baseline="0" dirty="0">
                <a:ln>
                  <a:noFill/>
                </a:ln>
                <a:effectLst/>
                <a:latin typeface="Times New Roman" pitchFamily="18" charset="0"/>
                <a:ea typeface="Calibri" pitchFamily="34" charset="0"/>
                <a:cs typeface="Times New Roman" pitchFamily="18" charset="0"/>
              </a:rPr>
              <a:t>. يكون الزوج</a:t>
            </a: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 </a:t>
            </a:r>
            <a:r>
              <a:rPr kumimoji="0" lang="en-US" sz="24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NAD</a:t>
            </a:r>
            <a:r>
              <a:rPr kumimoji="0" lang="en-US" sz="2400" b="1" i="0" u="none" strike="noStrike" cap="none" normalizeH="0" baseline="30000" dirty="0">
                <a:ln>
                  <a:noFill/>
                </a:ln>
                <a:solidFill>
                  <a:srgbClr val="00B050"/>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/NADH  </a:t>
            </a:r>
            <a:r>
              <a:rPr kumimoji="0" lang="ar-IQ" sz="2400" b="1" i="0" u="none" strike="noStrike" cap="none" normalizeH="0" baseline="0" dirty="0">
                <a:ln>
                  <a:noFill/>
                </a:ln>
                <a:effectLst/>
                <a:latin typeface="Times New Roman" pitchFamily="18" charset="0"/>
                <a:ea typeface="Calibri" pitchFamily="34" charset="0"/>
                <a:cs typeface="Times New Roman" pitchFamily="18" charset="0"/>
              </a:rPr>
              <a:t>لدية شحنة سالبة لذلك يمنح الالكترون لعدد من المستقبلات وبضمنها الاوكسجين</a:t>
            </a:r>
            <a:r>
              <a:rPr kumimoji="0" lang="en-US" sz="2400" b="1" i="0" u="none" strike="noStrike" cap="none" normalizeH="0" baseline="0" dirty="0">
                <a:ln>
                  <a:noFill/>
                </a:ln>
                <a:effectLst/>
                <a:latin typeface="Times New Roman" pitchFamily="18" charset="0"/>
                <a:ea typeface="Calibri" pitchFamily="34" charset="0"/>
                <a:cs typeface="Times New Roman" pitchFamily="18" charset="0"/>
              </a:rPr>
              <a:t> </a:t>
            </a:r>
            <a:endParaRPr kumimoji="0" lang="en-US" sz="2400" b="0" i="0" u="none" strike="noStrike" cap="none" normalizeH="0" baseline="0" dirty="0">
              <a:ln>
                <a:noFill/>
              </a:ln>
              <a:effectLst/>
              <a:latin typeface="Arial" pitchFamily="34" charset="0"/>
              <a:cs typeface="Arial" pitchFamily="34" charset="0"/>
            </a:endParaRPr>
          </a:p>
        </p:txBody>
      </p:sp>
      <p:sp>
        <p:nvSpPr>
          <p:cNvPr id="717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53365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7" name="Picture 6"/>
          <p:cNvPicPr/>
          <p:nvPr/>
        </p:nvPicPr>
        <p:blipFill>
          <a:blip r:embed="rId2" cstate="print"/>
          <a:srcRect/>
          <a:stretch>
            <a:fillRect/>
          </a:stretch>
        </p:blipFill>
        <p:spPr bwMode="auto">
          <a:xfrm>
            <a:off x="838200" y="4038600"/>
            <a:ext cx="7696200" cy="1447800"/>
          </a:xfrm>
          <a:prstGeom prst="rect">
            <a:avLst/>
          </a:prstGeom>
          <a:noFill/>
          <a:ln w="9525">
            <a:noFill/>
            <a:miter lim="800000"/>
            <a:headEnd/>
            <a:tailEnd/>
          </a:ln>
        </p:spPr>
      </p:pic>
    </p:spTree>
  </p:cSld>
  <p:clrMapOvr>
    <a:masterClrMapping/>
  </p:clrMapOvr>
  <p:transition spd="slow">
    <p:strip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8" name="Rectangle 14"/>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pic>
        <p:nvPicPr>
          <p:cNvPr id="6146" name="Picture 28"/>
          <p:cNvPicPr>
            <a:picLocks noChangeAspect="1" noChangeArrowheads="1"/>
          </p:cNvPicPr>
          <p:nvPr/>
        </p:nvPicPr>
        <p:blipFill>
          <a:blip r:embed="rId2" cstate="print"/>
          <a:srcRect/>
          <a:stretch>
            <a:fillRect/>
          </a:stretch>
        </p:blipFill>
        <p:spPr bwMode="auto">
          <a:xfrm>
            <a:off x="1371600" y="2895600"/>
            <a:ext cx="5562600" cy="914400"/>
          </a:xfrm>
          <a:prstGeom prst="rect">
            <a:avLst/>
          </a:prstGeom>
          <a:noFill/>
        </p:spPr>
      </p:pic>
      <p:sp>
        <p:nvSpPr>
          <p:cNvPr id="6147" name="Rectangle 3"/>
          <p:cNvSpPr>
            <a:spLocks noChangeArrowheads="1"/>
          </p:cNvSpPr>
          <p:nvPr/>
        </p:nvSpPr>
        <p:spPr bwMode="auto">
          <a:xfrm>
            <a:off x="304800" y="1253461"/>
            <a:ext cx="86106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وبسبب كون </a:t>
            </a:r>
            <a:r>
              <a:rPr kumimoji="0" lang="en-US" sz="24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NAD+/NADH </a:t>
            </a:r>
            <a:r>
              <a:rPr kumimoji="0" lang="ar-SA" sz="24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اكثر سلبية من </a:t>
            </a:r>
            <a:r>
              <a:rPr kumimoji="0" lang="en-US" sz="24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1/2 O</a:t>
            </a:r>
            <a:r>
              <a:rPr kumimoji="0" lang="en-US" sz="2400" b="1" i="0" u="none" strike="noStrike" cap="none" normalizeH="0" baseline="-30000" dirty="0">
                <a:ln>
                  <a:noFill/>
                </a:ln>
                <a:solidFill>
                  <a:srgbClr val="00B050"/>
                </a:solidFill>
                <a:effectLst/>
                <a:latin typeface="Times New Roman" pitchFamily="18" charset="0"/>
                <a:ea typeface="Calibri" pitchFamily="34" charset="0"/>
                <a:cs typeface="Times New Roman" pitchFamily="18" charset="0"/>
              </a:rPr>
              <a:t>2 </a:t>
            </a:r>
            <a:r>
              <a:rPr kumimoji="0" lang="en-US" sz="24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 H</a:t>
            </a:r>
            <a:r>
              <a:rPr kumimoji="0" lang="en-US" sz="2400" b="1" i="0" u="none" strike="noStrike" cap="none" normalizeH="0" baseline="-30000" dirty="0">
                <a:ln>
                  <a:noFill/>
                </a:ln>
                <a:solidFill>
                  <a:srgbClr val="00B050"/>
                </a:solidFill>
                <a:effectLst/>
                <a:latin typeface="Times New Roman" pitchFamily="18" charset="0"/>
                <a:ea typeface="Calibri" pitchFamily="34" charset="0"/>
                <a:cs typeface="Times New Roman" pitchFamily="18" charset="0"/>
              </a:rPr>
              <a:t>2</a:t>
            </a:r>
            <a:r>
              <a:rPr kumimoji="0" lang="en-US" sz="24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O </a:t>
            </a:r>
            <a:r>
              <a:rPr kumimoji="0" lang="ar-IQ" sz="24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سيمر الالكترون من </a:t>
            </a:r>
            <a:r>
              <a:rPr kumimoji="0" lang="en-US" sz="24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NADH</a:t>
            </a:r>
            <a:r>
              <a:rPr kumimoji="0" lang="ar-SA"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الذي هو </a:t>
            </a:r>
            <a:r>
              <a:rPr kumimoji="0" lang="ar-IQ"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يعتبر في هذه الحالة </a:t>
            </a: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the </a:t>
            </a:r>
            <a:r>
              <a:rPr kumimoji="0" lang="en-US" sz="2400" b="1" i="0" u="none" strike="noStrike" cap="none" normalizeH="0" baseline="0" dirty="0" err="1">
                <a:ln>
                  <a:noFill/>
                </a:ln>
                <a:solidFill>
                  <a:srgbClr val="00B050"/>
                </a:solidFill>
                <a:effectLst/>
                <a:latin typeface="Times New Roman" pitchFamily="18" charset="0"/>
                <a:ea typeface="Calibri" pitchFamily="34" charset="0"/>
                <a:cs typeface="Times New Roman" pitchFamily="18" charset="0"/>
              </a:rPr>
              <a:t>reductant</a:t>
            </a: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ar-IQ"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الى الاوكسجين الذي يعتبر في هذة الحالة </a:t>
            </a: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en-US" sz="24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the oxidant</a:t>
            </a: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ar-IQ"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كما في المعادلة ادناة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6148" name="Rectangle 4"/>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6149" name="Rectangle 5"/>
          <p:cNvSpPr>
            <a:spLocks noChangeArrowheads="1"/>
          </p:cNvSpPr>
          <p:nvPr/>
        </p:nvSpPr>
        <p:spPr bwMode="auto">
          <a:xfrm>
            <a:off x="228600" y="3810000"/>
            <a:ext cx="8686800"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sz="1800" b="0" i="0" u="none" strike="noStrike" cap="none" normalizeH="0" baseline="0" dirty="0">
                <a:ln>
                  <a:noFill/>
                </a:ln>
                <a:solidFill>
                  <a:schemeClr val="tx1"/>
                </a:solidFill>
                <a:effectLst/>
                <a:latin typeface="Arial" pitchFamily="34" charset="0"/>
                <a:cs typeface="Arial" pitchFamily="34" charset="0"/>
              </a:rPr>
            </a:br>
            <a:endParaRPr kumimoji="0" lang="en-US" sz="1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IQ" sz="2400" b="1" i="0" u="none" strike="noStrike" cap="none" normalizeH="0" baseline="0" dirty="0">
                <a:ln>
                  <a:noFill/>
                </a:ln>
                <a:effectLst/>
                <a:latin typeface="Times New Roman" pitchFamily="18" charset="0"/>
                <a:ea typeface="Calibri" pitchFamily="34" charset="0"/>
                <a:cs typeface="Times New Roman" pitchFamily="18" charset="0"/>
              </a:rPr>
              <a:t>عندما تتحرك الالكترونات من المختزل الى المستقبل مع جهد اكسدة عالي الايجابية يتم تحرير طاقة حرة وتوجة ليرتبط رد فعل التفاعل مباشرة مع حجم الفرق في مقدار الطاقة الحرة وهذا فقط يشاهد في ردة فعل التفاعل المتوازن وليس مع مدى سرعة التفاعل للوصول الى حالة التوازن .</a:t>
            </a:r>
            <a:endParaRPr kumimoji="0" lang="en-US" sz="2400" b="0" i="0" u="none" strike="noStrike" cap="none" normalizeH="0" baseline="0" dirty="0">
              <a:ln>
                <a:noFill/>
              </a:ln>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slow">
    <p:newsfla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8" name="Rectangle 8"/>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pic>
        <p:nvPicPr>
          <p:cNvPr id="5122" name="Picture 31"/>
          <p:cNvPicPr>
            <a:picLocks noChangeAspect="1" noChangeArrowheads="1"/>
          </p:cNvPicPr>
          <p:nvPr/>
        </p:nvPicPr>
        <p:blipFill>
          <a:blip r:embed="rId2" cstate="print"/>
          <a:srcRect/>
          <a:stretch>
            <a:fillRect/>
          </a:stretch>
        </p:blipFill>
        <p:spPr bwMode="auto">
          <a:xfrm>
            <a:off x="838200" y="2286000"/>
            <a:ext cx="7543800" cy="4038600"/>
          </a:xfrm>
          <a:prstGeom prst="rect">
            <a:avLst/>
          </a:prstGeom>
          <a:noFill/>
        </p:spPr>
      </p:pic>
      <p:sp>
        <p:nvSpPr>
          <p:cNvPr id="512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124" name="Rectangle 4"/>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5125" name="Rectangle 5"/>
          <p:cNvSpPr>
            <a:spLocks noChangeArrowheads="1"/>
          </p:cNvSpPr>
          <p:nvPr/>
        </p:nvSpPr>
        <p:spPr bwMode="auto">
          <a:xfrm>
            <a:off x="228600" y="914400"/>
            <a:ext cx="86868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IQ" sz="2400" b="1" i="0" u="none" strike="noStrike" cap="none" normalizeH="0" baseline="0" dirty="0">
                <a:ln>
                  <a:noFill/>
                </a:ln>
                <a:solidFill>
                  <a:srgbClr val="0070C0"/>
                </a:solidFill>
                <a:effectLst/>
                <a:latin typeface="Times New Roman" pitchFamily="18" charset="0"/>
                <a:ea typeface="Calibri" pitchFamily="34" charset="0"/>
                <a:cs typeface="Times New Roman" pitchFamily="18" charset="0"/>
              </a:rPr>
              <a:t>ان الطاقة المتحررة عندما يمر الالكترون من السالب الى الموجب لجهد الاختزال ، عند اذ الطاقة الداخلة تحتاج لتحريك الالكترون باتجاة معاكس من عالي الايجابية الى الجهد عالي السلبية وهذا مايحصل خلال عملية البناء الضوئي كما موضح بالشكل ادناة .</a:t>
            </a:r>
            <a:endParaRPr kumimoji="0" lang="en-US" sz="2400" b="0" i="0" u="none" strike="noStrike" cap="none" normalizeH="0" baseline="0" dirty="0">
              <a:ln>
                <a:noFill/>
              </a:ln>
              <a:solidFill>
                <a:srgbClr val="0070C0"/>
              </a:solidFill>
              <a:effectLst/>
              <a:latin typeface="Arial" pitchFamily="34" charset="0"/>
              <a:cs typeface="Arial" pitchFamily="34" charset="0"/>
            </a:endParaRPr>
          </a:p>
        </p:txBody>
      </p:sp>
    </p:spTree>
  </p:cSld>
  <p:clrMapOvr>
    <a:masterClrMapping/>
  </p:clrMapOvr>
  <p:transition spd="slow">
    <p:wheel spokes="8"/>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361</TotalTime>
  <Words>929</Words>
  <Application>Microsoft Office PowerPoint</Application>
  <PresentationFormat>On-screen Show (4:3)</PresentationFormat>
  <Paragraphs>29</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By DR.Ahmed Saker 2o1O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Sn</dc:creator>
  <cp:lastModifiedBy>google</cp:lastModifiedBy>
  <cp:revision>42</cp:revision>
  <dcterms:created xsi:type="dcterms:W3CDTF">2016-12-07T18:28:58Z</dcterms:created>
  <dcterms:modified xsi:type="dcterms:W3CDTF">2019-04-17T08:00:32Z</dcterms:modified>
</cp:coreProperties>
</file>